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customXml/itemProps1.xml" ContentType="application/vnd.openxmlformats-officedocument.customXmlPropertie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docProps/custom.xml" ContentType="application/vnd.openxmlformats-officedocument.custom-properties+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Default Extension="png" ContentType="image/png"/>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customXml/itemProps2.xml" ContentType="application/vnd.openxmlformats-officedocument.customXmlPropertie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Default Extension="wmf" ContentType="image/x-wmf"/>
  <Default Extension="rels" ContentType="application/vnd.openxmlformats-package.relationship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Default Extension="jpeg" ContentType="image/jpeg"/>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63"/>
  </p:notesMasterIdLst>
  <p:handoutMasterIdLst>
    <p:handoutMasterId r:id="rId64"/>
  </p:handoutMasterIdLst>
  <p:sldIdLst>
    <p:sldId id="502" r:id="rId3"/>
    <p:sldId id="628" r:id="rId4"/>
    <p:sldId id="487" r:id="rId5"/>
    <p:sldId id="674" r:id="rId6"/>
    <p:sldId id="675" r:id="rId7"/>
    <p:sldId id="676" r:id="rId8"/>
    <p:sldId id="650" r:id="rId9"/>
    <p:sldId id="677" r:id="rId10"/>
    <p:sldId id="655" r:id="rId11"/>
    <p:sldId id="657" r:id="rId12"/>
    <p:sldId id="678" r:id="rId13"/>
    <p:sldId id="679" r:id="rId14"/>
    <p:sldId id="651" r:id="rId15"/>
    <p:sldId id="631" r:id="rId16"/>
    <p:sldId id="629" r:id="rId17"/>
    <p:sldId id="572" r:id="rId18"/>
    <p:sldId id="681" r:id="rId19"/>
    <p:sldId id="682" r:id="rId20"/>
    <p:sldId id="573" r:id="rId21"/>
    <p:sldId id="574" r:id="rId22"/>
    <p:sldId id="611" r:id="rId23"/>
    <p:sldId id="646" r:id="rId24"/>
    <p:sldId id="577" r:id="rId25"/>
    <p:sldId id="614" r:id="rId26"/>
    <p:sldId id="613" r:id="rId27"/>
    <p:sldId id="643" r:id="rId28"/>
    <p:sldId id="661" r:id="rId29"/>
    <p:sldId id="619" r:id="rId30"/>
    <p:sldId id="618" r:id="rId31"/>
    <p:sldId id="623" r:id="rId32"/>
    <p:sldId id="622" r:id="rId33"/>
    <p:sldId id="620" r:id="rId34"/>
    <p:sldId id="621" r:id="rId35"/>
    <p:sldId id="662" r:id="rId36"/>
    <p:sldId id="588" r:id="rId37"/>
    <p:sldId id="625" r:id="rId38"/>
    <p:sldId id="590" r:id="rId39"/>
    <p:sldId id="626" r:id="rId40"/>
    <p:sldId id="658" r:id="rId41"/>
    <p:sldId id="663" r:id="rId42"/>
    <p:sldId id="665" r:id="rId43"/>
    <p:sldId id="668" r:id="rId44"/>
    <p:sldId id="669" r:id="rId45"/>
    <p:sldId id="670" r:id="rId46"/>
    <p:sldId id="659" r:id="rId47"/>
    <p:sldId id="597" r:id="rId48"/>
    <p:sldId id="660" r:id="rId49"/>
    <p:sldId id="672" r:id="rId50"/>
    <p:sldId id="599" r:id="rId51"/>
    <p:sldId id="600" r:id="rId52"/>
    <p:sldId id="671" r:id="rId53"/>
    <p:sldId id="649" r:id="rId54"/>
    <p:sldId id="639" r:id="rId55"/>
    <p:sldId id="640" r:id="rId56"/>
    <p:sldId id="603" r:id="rId57"/>
    <p:sldId id="632" r:id="rId58"/>
    <p:sldId id="606" r:id="rId59"/>
    <p:sldId id="673" r:id="rId60"/>
    <p:sldId id="609" r:id="rId61"/>
    <p:sldId id="610" r:id="rId62"/>
  </p:sldIdLst>
  <p:sldSz cx="9144000" cy="6858000" type="screen4x3"/>
  <p:notesSz cx="6797675" cy="9928225"/>
  <p:defaultTextStyle>
    <a:defPPr>
      <a:defRPr lang="nl-NL"/>
    </a:defPPr>
    <a:lvl1pPr algn="l" rtl="0" eaLnBrk="0" fontAlgn="base" hangingPunct="0">
      <a:spcBef>
        <a:spcPct val="0"/>
      </a:spcBef>
      <a:spcAft>
        <a:spcPct val="0"/>
      </a:spcAft>
      <a:defRPr sz="2400" kern="1200">
        <a:solidFill>
          <a:schemeClr val="tx1"/>
        </a:solidFill>
        <a:latin typeface="Symbol" panose="05050102010706020507" pitchFamily="18" charset="2"/>
        <a:ea typeface="+mn-ea"/>
        <a:cs typeface="+mn-cs"/>
      </a:defRPr>
    </a:lvl1pPr>
    <a:lvl2pPr marL="457200" algn="l" rtl="0" eaLnBrk="0" fontAlgn="base" hangingPunct="0">
      <a:spcBef>
        <a:spcPct val="0"/>
      </a:spcBef>
      <a:spcAft>
        <a:spcPct val="0"/>
      </a:spcAft>
      <a:defRPr sz="2400" kern="1200">
        <a:solidFill>
          <a:schemeClr val="tx1"/>
        </a:solidFill>
        <a:latin typeface="Symbol" panose="05050102010706020507" pitchFamily="18" charset="2"/>
        <a:ea typeface="+mn-ea"/>
        <a:cs typeface="+mn-cs"/>
      </a:defRPr>
    </a:lvl2pPr>
    <a:lvl3pPr marL="914400" algn="l" rtl="0" eaLnBrk="0" fontAlgn="base" hangingPunct="0">
      <a:spcBef>
        <a:spcPct val="0"/>
      </a:spcBef>
      <a:spcAft>
        <a:spcPct val="0"/>
      </a:spcAft>
      <a:defRPr sz="2400" kern="1200">
        <a:solidFill>
          <a:schemeClr val="tx1"/>
        </a:solidFill>
        <a:latin typeface="Symbol" panose="05050102010706020507" pitchFamily="18" charset="2"/>
        <a:ea typeface="+mn-ea"/>
        <a:cs typeface="+mn-cs"/>
      </a:defRPr>
    </a:lvl3pPr>
    <a:lvl4pPr marL="1371600" algn="l" rtl="0" eaLnBrk="0" fontAlgn="base" hangingPunct="0">
      <a:spcBef>
        <a:spcPct val="0"/>
      </a:spcBef>
      <a:spcAft>
        <a:spcPct val="0"/>
      </a:spcAft>
      <a:defRPr sz="2400" kern="1200">
        <a:solidFill>
          <a:schemeClr val="tx1"/>
        </a:solidFill>
        <a:latin typeface="Symbol" panose="05050102010706020507" pitchFamily="18" charset="2"/>
        <a:ea typeface="+mn-ea"/>
        <a:cs typeface="+mn-cs"/>
      </a:defRPr>
    </a:lvl4pPr>
    <a:lvl5pPr marL="1828800" algn="l" rtl="0" eaLnBrk="0" fontAlgn="base" hangingPunct="0">
      <a:spcBef>
        <a:spcPct val="0"/>
      </a:spcBef>
      <a:spcAft>
        <a:spcPct val="0"/>
      </a:spcAft>
      <a:defRPr sz="2400" kern="1200">
        <a:solidFill>
          <a:schemeClr val="tx1"/>
        </a:solidFill>
        <a:latin typeface="Symbol" panose="05050102010706020507" pitchFamily="18" charset="2"/>
        <a:ea typeface="+mn-ea"/>
        <a:cs typeface="+mn-cs"/>
      </a:defRPr>
    </a:lvl5pPr>
    <a:lvl6pPr marL="2286000" algn="l" defTabSz="914400" rtl="0" eaLnBrk="1" latinLnBrk="0" hangingPunct="1">
      <a:defRPr sz="2400" kern="1200">
        <a:solidFill>
          <a:schemeClr val="tx1"/>
        </a:solidFill>
        <a:latin typeface="Symbol" panose="05050102010706020507" pitchFamily="18" charset="2"/>
        <a:ea typeface="+mn-ea"/>
        <a:cs typeface="+mn-cs"/>
      </a:defRPr>
    </a:lvl6pPr>
    <a:lvl7pPr marL="2743200" algn="l" defTabSz="914400" rtl="0" eaLnBrk="1" latinLnBrk="0" hangingPunct="1">
      <a:defRPr sz="2400" kern="1200">
        <a:solidFill>
          <a:schemeClr val="tx1"/>
        </a:solidFill>
        <a:latin typeface="Symbol" panose="05050102010706020507" pitchFamily="18" charset="2"/>
        <a:ea typeface="+mn-ea"/>
        <a:cs typeface="+mn-cs"/>
      </a:defRPr>
    </a:lvl7pPr>
    <a:lvl8pPr marL="3200400" algn="l" defTabSz="914400" rtl="0" eaLnBrk="1" latinLnBrk="0" hangingPunct="1">
      <a:defRPr sz="2400" kern="1200">
        <a:solidFill>
          <a:schemeClr val="tx1"/>
        </a:solidFill>
        <a:latin typeface="Symbol" panose="05050102010706020507" pitchFamily="18" charset="2"/>
        <a:ea typeface="+mn-ea"/>
        <a:cs typeface="+mn-cs"/>
      </a:defRPr>
    </a:lvl8pPr>
    <a:lvl9pPr marL="3657600" algn="l" defTabSz="914400" rtl="0" eaLnBrk="1" latinLnBrk="0" hangingPunct="1">
      <a:defRPr sz="2400" kern="1200">
        <a:solidFill>
          <a:schemeClr val="tx1"/>
        </a:solidFill>
        <a:latin typeface="Symbol" panose="05050102010706020507" pitchFamily="18" charset="2"/>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99"/>
    <a:srgbClr val="FFCC6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709" autoAdjust="0"/>
  </p:normalViewPr>
  <p:slideViewPr>
    <p:cSldViewPr>
      <p:cViewPr varScale="1">
        <p:scale>
          <a:sx n="55" d="100"/>
          <a:sy n="55" d="100"/>
        </p:scale>
        <p:origin x="72" y="28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customXml" Target="../customXml/item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917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51917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519172"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519173" name="Rectangle 5"/>
          <p:cNvSpPr>
            <a:spLocks noGrp="1" noChangeArrowheads="1"/>
          </p:cNvSpPr>
          <p:nvPr>
            <p:ph type="sldNum" sz="quarter" idx="3"/>
          </p:nvPr>
        </p:nvSpPr>
        <p:spPr bwMode="auto">
          <a:xfrm>
            <a:off x="3849688"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077F7B9D-27EB-41E7-86F6-B21CD24CF802}" type="slidenum">
              <a:rPr lang="en-US" altLang="en-US"/>
              <a:pPr>
                <a:defRPr/>
              </a:pPr>
              <a:t>‹#›</a:t>
            </a:fld>
            <a:endParaRPr lang="en-US" altLang="en-US"/>
          </a:p>
        </p:txBody>
      </p:sp>
    </p:spTree>
    <p:extLst>
      <p:ext uri="{BB962C8B-B14F-4D97-AF65-F5344CB8AC3E}">
        <p14:creationId xmlns:p14="http://schemas.microsoft.com/office/powerpoint/2010/main" val="3469434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nl-NL"/>
          </a:p>
        </p:txBody>
      </p:sp>
      <p:sp>
        <p:nvSpPr>
          <p:cNvPr id="18435" name="Rectangle 3"/>
          <p:cNvSpPr>
            <a:spLocks noGrp="1" noChangeArrowheads="1"/>
          </p:cNvSpPr>
          <p:nvPr>
            <p:ph type="dt"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nl-NL"/>
          </a:p>
        </p:txBody>
      </p:sp>
      <p:sp>
        <p:nvSpPr>
          <p:cNvPr id="307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906463" y="4716463"/>
            <a:ext cx="4984750"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noProof="0" smtClean="0"/>
              <a:t>Klik om het opmaakprofiel van de modeltekst te bewerken</a:t>
            </a:r>
          </a:p>
          <a:p>
            <a:pPr lvl="1"/>
            <a:r>
              <a:rPr lang="nl-NL" noProof="0" smtClean="0"/>
              <a:t>Tweede niveau</a:t>
            </a:r>
          </a:p>
          <a:p>
            <a:pPr lvl="2"/>
            <a:r>
              <a:rPr lang="nl-NL" noProof="0" smtClean="0"/>
              <a:t>Derde niveau</a:t>
            </a:r>
          </a:p>
          <a:p>
            <a:pPr lvl="3"/>
            <a:r>
              <a:rPr lang="nl-NL" noProof="0" smtClean="0"/>
              <a:t>Vierde niveau</a:t>
            </a:r>
          </a:p>
          <a:p>
            <a:pPr lvl="4"/>
            <a:r>
              <a:rPr lang="nl-NL" noProof="0" smtClean="0"/>
              <a:t>Vijfde niveau</a:t>
            </a:r>
          </a:p>
        </p:txBody>
      </p:sp>
      <p:sp>
        <p:nvSpPr>
          <p:cNvPr id="18438" name="Rectangle 6"/>
          <p:cNvSpPr>
            <a:spLocks noGrp="1" noChangeArrowheads="1"/>
          </p:cNvSpPr>
          <p:nvPr>
            <p:ph type="ftr" sz="quarter" idx="4"/>
          </p:nvPr>
        </p:nvSpPr>
        <p:spPr bwMode="auto">
          <a:xfrm>
            <a:off x="0" y="9431338"/>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nl-NL"/>
          </a:p>
        </p:txBody>
      </p:sp>
      <p:sp>
        <p:nvSpPr>
          <p:cNvPr id="18439" name="Rectangle 7"/>
          <p:cNvSpPr>
            <a:spLocks noGrp="1" noChangeArrowheads="1"/>
          </p:cNvSpPr>
          <p:nvPr>
            <p:ph type="sldNum" sz="quarter" idx="5"/>
          </p:nvPr>
        </p:nvSpPr>
        <p:spPr bwMode="auto">
          <a:xfrm>
            <a:off x="3851275" y="9431338"/>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pPr>
              <a:defRPr/>
            </a:pPr>
            <a:fld id="{B6767CCB-89CD-4211-A2D4-3F7213EC6627}" type="slidenum">
              <a:rPr lang="nl-NL" altLang="en-US"/>
              <a:pPr>
                <a:defRPr/>
              </a:pPr>
              <a:t>‹#›</a:t>
            </a:fld>
            <a:endParaRPr lang="nl-NL" altLang="en-US"/>
          </a:p>
        </p:txBody>
      </p:sp>
    </p:spTree>
    <p:extLst>
      <p:ext uri="{BB962C8B-B14F-4D97-AF65-F5344CB8AC3E}">
        <p14:creationId xmlns:p14="http://schemas.microsoft.com/office/powerpoint/2010/main" val="38071392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Symbol" panose="05050102010706020507" pitchFamily="18" charset="2"/>
              </a:defRPr>
            </a:lvl1pPr>
            <a:lvl2pPr marL="742950" indent="-285750">
              <a:defRPr sz="2400">
                <a:solidFill>
                  <a:schemeClr val="tx1"/>
                </a:solidFill>
                <a:latin typeface="Symbol" panose="05050102010706020507" pitchFamily="18" charset="2"/>
              </a:defRPr>
            </a:lvl2pPr>
            <a:lvl3pPr marL="1143000" indent="-228600">
              <a:defRPr sz="2400">
                <a:solidFill>
                  <a:schemeClr val="tx1"/>
                </a:solidFill>
                <a:latin typeface="Symbol" panose="05050102010706020507" pitchFamily="18" charset="2"/>
              </a:defRPr>
            </a:lvl3pPr>
            <a:lvl4pPr marL="1600200" indent="-228600">
              <a:defRPr sz="2400">
                <a:solidFill>
                  <a:schemeClr val="tx1"/>
                </a:solidFill>
                <a:latin typeface="Symbol" panose="05050102010706020507" pitchFamily="18" charset="2"/>
              </a:defRPr>
            </a:lvl4pPr>
            <a:lvl5pPr marL="2057400" indent="-228600">
              <a:defRPr sz="2400">
                <a:solidFill>
                  <a:schemeClr val="tx1"/>
                </a:solidFill>
                <a:latin typeface="Symbol" panose="05050102010706020507" pitchFamily="18" charset="2"/>
              </a:defRPr>
            </a:lvl5pPr>
            <a:lvl6pPr marL="2514600" indent="-228600" eaLnBrk="0" fontAlgn="base" hangingPunct="0">
              <a:spcBef>
                <a:spcPct val="0"/>
              </a:spcBef>
              <a:spcAft>
                <a:spcPct val="0"/>
              </a:spcAft>
              <a:defRPr sz="2400">
                <a:solidFill>
                  <a:schemeClr val="tx1"/>
                </a:solidFill>
                <a:latin typeface="Symbol" panose="05050102010706020507" pitchFamily="18" charset="2"/>
              </a:defRPr>
            </a:lvl6pPr>
            <a:lvl7pPr marL="2971800" indent="-228600" eaLnBrk="0" fontAlgn="base" hangingPunct="0">
              <a:spcBef>
                <a:spcPct val="0"/>
              </a:spcBef>
              <a:spcAft>
                <a:spcPct val="0"/>
              </a:spcAft>
              <a:defRPr sz="2400">
                <a:solidFill>
                  <a:schemeClr val="tx1"/>
                </a:solidFill>
                <a:latin typeface="Symbol" panose="05050102010706020507" pitchFamily="18" charset="2"/>
              </a:defRPr>
            </a:lvl7pPr>
            <a:lvl8pPr marL="3429000" indent="-228600" eaLnBrk="0" fontAlgn="base" hangingPunct="0">
              <a:spcBef>
                <a:spcPct val="0"/>
              </a:spcBef>
              <a:spcAft>
                <a:spcPct val="0"/>
              </a:spcAft>
              <a:defRPr sz="2400">
                <a:solidFill>
                  <a:schemeClr val="tx1"/>
                </a:solidFill>
                <a:latin typeface="Symbol" panose="05050102010706020507" pitchFamily="18" charset="2"/>
              </a:defRPr>
            </a:lvl8pPr>
            <a:lvl9pPr marL="3886200" indent="-228600" eaLnBrk="0" fontAlgn="base" hangingPunct="0">
              <a:spcBef>
                <a:spcPct val="0"/>
              </a:spcBef>
              <a:spcAft>
                <a:spcPct val="0"/>
              </a:spcAft>
              <a:defRPr sz="2400">
                <a:solidFill>
                  <a:schemeClr val="tx1"/>
                </a:solidFill>
                <a:latin typeface="Symbol" panose="05050102010706020507" pitchFamily="18" charset="2"/>
              </a:defRPr>
            </a:lvl9pPr>
          </a:lstStyle>
          <a:p>
            <a:fld id="{D735E66C-BFC7-403F-83ED-DD06925AD6D2}" type="slidenum">
              <a:rPr lang="nl-NL" altLang="en-US" sz="1200" smtClean="0">
                <a:latin typeface="Arial" panose="020B0604020202020204" pitchFamily="34" charset="0"/>
              </a:rPr>
              <a:pPr/>
              <a:t>3</a:t>
            </a:fld>
            <a:endParaRPr lang="nl-NL" altLang="en-US" sz="1200" smtClean="0">
              <a:latin typeface="Arial" panose="020B0604020202020204" pitchFamily="34"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5113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090D903-35F9-448E-B1E3-DC55BCB92A0B}" type="slidenum">
              <a:rPr lang="en-US" altLang="nl-NL" smtClean="0">
                <a:solidFill>
                  <a:srgbClr val="000000"/>
                </a:solidFill>
                <a:latin typeface="Times" pitchFamily="18" charset="0"/>
                <a:ea typeface="ＭＳ Ｐゴシック" pitchFamily="34" charset="-128"/>
              </a:rPr>
              <a:pPr eaLnBrk="1" hangingPunct="1"/>
              <a:t>6</a:t>
            </a:fld>
            <a:endParaRPr lang="en-US" altLang="nl-NL" smtClean="0">
              <a:solidFill>
                <a:srgbClr val="000000"/>
              </a:solidFill>
              <a:latin typeface="Times" pitchFamily="18" charset="0"/>
              <a:ea typeface="ＭＳ Ｐゴシック" pitchFamily="34" charset="-128"/>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nl-NL" smtClean="0">
                <a:latin typeface="Times New Roman" pitchFamily="18" charset="0"/>
                <a:cs typeface="Times New Roman" pitchFamily="18" charset="0"/>
              </a:rPr>
              <a:t>Figure 5.16 </a:t>
            </a:r>
            <a:r>
              <a:rPr lang="en-US" altLang="nl-NL" smtClean="0">
                <a:solidFill>
                  <a:srgbClr val="000000"/>
                </a:solidFill>
                <a:latin typeface="Times New Roman" pitchFamily="18" charset="0"/>
                <a:ea typeface="Arial" charset="0"/>
                <a:cs typeface="Times New Roman" pitchFamily="18" charset="0"/>
              </a:rPr>
              <a:t>Structure of a protein, the enzyme lysozyme</a:t>
            </a:r>
            <a:endParaRPr lang="en-US" altLang="nl-NL" smtClean="0">
              <a:latin typeface="Times New Roman" pitchFamily="18" charset="0"/>
              <a:cs typeface="Times New Roman" pitchFamily="18" charset="0"/>
            </a:endParaRPr>
          </a:p>
        </p:txBody>
      </p:sp>
    </p:spTree>
    <p:extLst>
      <p:ext uri="{BB962C8B-B14F-4D97-AF65-F5344CB8AC3E}">
        <p14:creationId xmlns:p14="http://schemas.microsoft.com/office/powerpoint/2010/main" val="93024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D078C8F-FA8D-498E-874E-105220DECA26}" type="slidenum">
              <a:rPr lang="en-US" altLang="nl-NL" smtClean="0">
                <a:solidFill>
                  <a:srgbClr val="000000"/>
                </a:solidFill>
                <a:latin typeface="Times" pitchFamily="18" charset="0"/>
                <a:ea typeface="ＭＳ Ｐゴシック" pitchFamily="34" charset="-128"/>
              </a:rPr>
              <a:pPr eaLnBrk="1" hangingPunct="1"/>
              <a:t>8</a:t>
            </a:fld>
            <a:endParaRPr lang="en-US" altLang="nl-NL" smtClean="0">
              <a:solidFill>
                <a:srgbClr val="000000"/>
              </a:solidFill>
              <a:latin typeface="Times" pitchFamily="18" charset="0"/>
              <a:ea typeface="ＭＳ Ｐゴシック" pitchFamily="34" charset="-128"/>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nl-NL" smtClean="0">
                <a:latin typeface="Times New Roman" pitchFamily="18" charset="0"/>
                <a:cs typeface="Times New Roman" pitchFamily="18" charset="0"/>
              </a:rPr>
              <a:t>Figure 5.15 </a:t>
            </a:r>
            <a:r>
              <a:rPr lang="en-US" altLang="nl-NL" smtClean="0">
                <a:solidFill>
                  <a:srgbClr val="000000"/>
                </a:solidFill>
                <a:latin typeface="Times New Roman" pitchFamily="18" charset="0"/>
                <a:ea typeface="Arial" charset="0"/>
                <a:cs typeface="Times New Roman" pitchFamily="18" charset="0"/>
              </a:rPr>
              <a:t>Making a polypeptide chain</a:t>
            </a:r>
            <a:endParaRPr lang="en-US" altLang="nl-NL" smtClean="0">
              <a:latin typeface="Times New Roman" pitchFamily="18" charset="0"/>
              <a:cs typeface="Times New Roman" pitchFamily="18" charset="0"/>
            </a:endParaRPr>
          </a:p>
        </p:txBody>
      </p:sp>
    </p:spTree>
    <p:extLst>
      <p:ext uri="{BB962C8B-B14F-4D97-AF65-F5344CB8AC3E}">
        <p14:creationId xmlns:p14="http://schemas.microsoft.com/office/powerpoint/2010/main" val="2583970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8B8B9DE9-49C7-4949-9DA8-965C90814A84}" type="slidenum">
              <a:rPr lang="en-US" altLang="nl-NL" smtClean="0">
                <a:solidFill>
                  <a:srgbClr val="000000"/>
                </a:solidFill>
                <a:latin typeface="Times" panose="02020603050405020304" pitchFamily="18" charset="0"/>
                <a:ea typeface="ＭＳ Ｐゴシック" panose="020B0600070205080204" pitchFamily="34" charset="-128"/>
              </a:rPr>
              <a:pPr eaLnBrk="1" hangingPunct="1">
                <a:spcBef>
                  <a:spcPct val="0"/>
                </a:spcBef>
              </a:pPr>
              <a:t>9</a:t>
            </a:fld>
            <a:endParaRPr lang="en-US" altLang="nl-NL" smtClean="0">
              <a:solidFill>
                <a:srgbClr val="000000"/>
              </a:solidFill>
              <a:latin typeface="Times" panose="02020603050405020304" pitchFamily="18" charset="0"/>
              <a:ea typeface="ＭＳ Ｐゴシック" panose="020B0600070205080204" pitchFamily="34" charset="-128"/>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nl-NL" smtClean="0">
                <a:cs typeface="Times New Roman" panose="02020603050405020304" pitchFamily="18" charset="0"/>
              </a:rPr>
              <a:t>Figure 5.UN01 </a:t>
            </a:r>
            <a:r>
              <a:rPr lang="en-US" altLang="nl-NL" smtClean="0">
                <a:solidFill>
                  <a:srgbClr val="000000"/>
                </a:solidFill>
                <a:ea typeface="Arial" panose="020B0604020202020204" pitchFamily="34" charset="0"/>
                <a:cs typeface="Times New Roman" panose="02020603050405020304" pitchFamily="18" charset="0"/>
              </a:rPr>
              <a:t>In-text figure, amino acid monomer, p. 75</a:t>
            </a:r>
            <a:endParaRPr lang="en-US" altLang="nl-NL" smtClean="0">
              <a:cs typeface="Times New Roman" panose="02020603050405020304" pitchFamily="18" charset="0"/>
            </a:endParaRPr>
          </a:p>
        </p:txBody>
      </p:sp>
    </p:spTree>
    <p:extLst>
      <p:ext uri="{BB962C8B-B14F-4D97-AF65-F5344CB8AC3E}">
        <p14:creationId xmlns:p14="http://schemas.microsoft.com/office/powerpoint/2010/main" val="3489894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xfrm>
            <a:off x="898525" y="5122863"/>
            <a:ext cx="4937125" cy="4851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89328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49688"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Symbol" panose="05050102010706020507" pitchFamily="18" charset="2"/>
              </a:defRPr>
            </a:lvl1pPr>
            <a:lvl2pPr marL="742950" indent="-285750">
              <a:defRPr sz="2400">
                <a:solidFill>
                  <a:schemeClr val="tx1"/>
                </a:solidFill>
                <a:latin typeface="Symbol" panose="05050102010706020507" pitchFamily="18" charset="2"/>
              </a:defRPr>
            </a:lvl2pPr>
            <a:lvl3pPr marL="1143000" indent="-228600">
              <a:defRPr sz="2400">
                <a:solidFill>
                  <a:schemeClr val="tx1"/>
                </a:solidFill>
                <a:latin typeface="Symbol" panose="05050102010706020507" pitchFamily="18" charset="2"/>
              </a:defRPr>
            </a:lvl3pPr>
            <a:lvl4pPr marL="1600200" indent="-228600">
              <a:defRPr sz="2400">
                <a:solidFill>
                  <a:schemeClr val="tx1"/>
                </a:solidFill>
                <a:latin typeface="Symbol" panose="05050102010706020507" pitchFamily="18" charset="2"/>
              </a:defRPr>
            </a:lvl4pPr>
            <a:lvl5pPr marL="2057400" indent="-228600">
              <a:defRPr sz="2400">
                <a:solidFill>
                  <a:schemeClr val="tx1"/>
                </a:solidFill>
                <a:latin typeface="Symbol" panose="05050102010706020507" pitchFamily="18" charset="2"/>
              </a:defRPr>
            </a:lvl5pPr>
            <a:lvl6pPr marL="2514600" indent="-228600" eaLnBrk="0" fontAlgn="base" hangingPunct="0">
              <a:spcBef>
                <a:spcPct val="0"/>
              </a:spcBef>
              <a:spcAft>
                <a:spcPct val="0"/>
              </a:spcAft>
              <a:defRPr sz="2400">
                <a:solidFill>
                  <a:schemeClr val="tx1"/>
                </a:solidFill>
                <a:latin typeface="Symbol" panose="05050102010706020507" pitchFamily="18" charset="2"/>
              </a:defRPr>
            </a:lvl6pPr>
            <a:lvl7pPr marL="2971800" indent="-228600" eaLnBrk="0" fontAlgn="base" hangingPunct="0">
              <a:spcBef>
                <a:spcPct val="0"/>
              </a:spcBef>
              <a:spcAft>
                <a:spcPct val="0"/>
              </a:spcAft>
              <a:defRPr sz="2400">
                <a:solidFill>
                  <a:schemeClr val="tx1"/>
                </a:solidFill>
                <a:latin typeface="Symbol" panose="05050102010706020507" pitchFamily="18" charset="2"/>
              </a:defRPr>
            </a:lvl7pPr>
            <a:lvl8pPr marL="3429000" indent="-228600" eaLnBrk="0" fontAlgn="base" hangingPunct="0">
              <a:spcBef>
                <a:spcPct val="0"/>
              </a:spcBef>
              <a:spcAft>
                <a:spcPct val="0"/>
              </a:spcAft>
              <a:defRPr sz="2400">
                <a:solidFill>
                  <a:schemeClr val="tx1"/>
                </a:solidFill>
                <a:latin typeface="Symbol" panose="05050102010706020507" pitchFamily="18" charset="2"/>
              </a:defRPr>
            </a:lvl8pPr>
            <a:lvl9pPr marL="3886200" indent="-228600" eaLnBrk="0" fontAlgn="base" hangingPunct="0">
              <a:spcBef>
                <a:spcPct val="0"/>
              </a:spcBef>
              <a:spcAft>
                <a:spcPct val="0"/>
              </a:spcAft>
              <a:defRPr sz="2400">
                <a:solidFill>
                  <a:schemeClr val="tx1"/>
                </a:solidFill>
                <a:latin typeface="Symbol" panose="05050102010706020507" pitchFamily="18" charset="2"/>
              </a:defRPr>
            </a:lvl9pPr>
          </a:lstStyle>
          <a:p>
            <a:pPr algn="r" eaLnBrk="1" hangingPunct="1"/>
            <a:fld id="{55606689-25EA-4F0A-8AC6-5AD58C5D6BBB}" type="slidenum">
              <a:rPr lang="nl-NL" altLang="en-US" sz="1200">
                <a:latin typeface="Arial" panose="020B0604020202020204" pitchFamily="34" charset="0"/>
              </a:rPr>
              <a:pPr algn="r" eaLnBrk="1" hangingPunct="1"/>
              <a:t>15</a:t>
            </a:fld>
            <a:endParaRPr lang="nl-NL" altLang="en-US" sz="1200">
              <a:latin typeface="Arial" panose="020B0604020202020204" pitchFamily="34" charset="0"/>
            </a:endParaRPr>
          </a:p>
        </p:txBody>
      </p:sp>
      <p:sp>
        <p:nvSpPr>
          <p:cNvPr id="20483" name="Rectangle 7"/>
          <p:cNvSpPr txBox="1">
            <a:spLocks noGrp="1" noChangeArrowheads="1"/>
          </p:cNvSpPr>
          <p:nvPr/>
        </p:nvSpPr>
        <p:spPr bwMode="auto">
          <a:xfrm>
            <a:off x="3851275" y="9431338"/>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Symbol" panose="05050102010706020507" pitchFamily="18" charset="2"/>
              </a:defRPr>
            </a:lvl1pPr>
            <a:lvl2pPr marL="742950" indent="-285750">
              <a:defRPr sz="2400">
                <a:solidFill>
                  <a:schemeClr val="tx1"/>
                </a:solidFill>
                <a:latin typeface="Symbol" panose="05050102010706020507" pitchFamily="18" charset="2"/>
              </a:defRPr>
            </a:lvl2pPr>
            <a:lvl3pPr marL="1143000" indent="-228600">
              <a:defRPr sz="2400">
                <a:solidFill>
                  <a:schemeClr val="tx1"/>
                </a:solidFill>
                <a:latin typeface="Symbol" panose="05050102010706020507" pitchFamily="18" charset="2"/>
              </a:defRPr>
            </a:lvl3pPr>
            <a:lvl4pPr marL="1600200" indent="-228600">
              <a:defRPr sz="2400">
                <a:solidFill>
                  <a:schemeClr val="tx1"/>
                </a:solidFill>
                <a:latin typeface="Symbol" panose="05050102010706020507" pitchFamily="18" charset="2"/>
              </a:defRPr>
            </a:lvl4pPr>
            <a:lvl5pPr marL="2057400" indent="-228600">
              <a:defRPr sz="2400">
                <a:solidFill>
                  <a:schemeClr val="tx1"/>
                </a:solidFill>
                <a:latin typeface="Symbol" panose="05050102010706020507" pitchFamily="18" charset="2"/>
              </a:defRPr>
            </a:lvl5pPr>
            <a:lvl6pPr marL="2514600" indent="-228600" eaLnBrk="0" fontAlgn="base" hangingPunct="0">
              <a:spcBef>
                <a:spcPct val="0"/>
              </a:spcBef>
              <a:spcAft>
                <a:spcPct val="0"/>
              </a:spcAft>
              <a:defRPr sz="2400">
                <a:solidFill>
                  <a:schemeClr val="tx1"/>
                </a:solidFill>
                <a:latin typeface="Symbol" panose="05050102010706020507" pitchFamily="18" charset="2"/>
              </a:defRPr>
            </a:lvl6pPr>
            <a:lvl7pPr marL="2971800" indent="-228600" eaLnBrk="0" fontAlgn="base" hangingPunct="0">
              <a:spcBef>
                <a:spcPct val="0"/>
              </a:spcBef>
              <a:spcAft>
                <a:spcPct val="0"/>
              </a:spcAft>
              <a:defRPr sz="2400">
                <a:solidFill>
                  <a:schemeClr val="tx1"/>
                </a:solidFill>
                <a:latin typeface="Symbol" panose="05050102010706020507" pitchFamily="18" charset="2"/>
              </a:defRPr>
            </a:lvl7pPr>
            <a:lvl8pPr marL="3429000" indent="-228600" eaLnBrk="0" fontAlgn="base" hangingPunct="0">
              <a:spcBef>
                <a:spcPct val="0"/>
              </a:spcBef>
              <a:spcAft>
                <a:spcPct val="0"/>
              </a:spcAft>
              <a:defRPr sz="2400">
                <a:solidFill>
                  <a:schemeClr val="tx1"/>
                </a:solidFill>
                <a:latin typeface="Symbol" panose="05050102010706020507" pitchFamily="18" charset="2"/>
              </a:defRPr>
            </a:lvl8pPr>
            <a:lvl9pPr marL="3886200" indent="-228600" eaLnBrk="0" fontAlgn="base" hangingPunct="0">
              <a:spcBef>
                <a:spcPct val="0"/>
              </a:spcBef>
              <a:spcAft>
                <a:spcPct val="0"/>
              </a:spcAft>
              <a:defRPr sz="2400">
                <a:solidFill>
                  <a:schemeClr val="tx1"/>
                </a:solidFill>
                <a:latin typeface="Symbol" panose="05050102010706020507" pitchFamily="18" charset="2"/>
              </a:defRPr>
            </a:lvl9pPr>
          </a:lstStyle>
          <a:p>
            <a:pPr algn="r"/>
            <a:fld id="{B4B1F103-F7B2-4D02-AEDE-59E38B383022}" type="slidenum">
              <a:rPr lang="nl-NL" altLang="en-US" sz="1200">
                <a:latin typeface="Arial" panose="020B0604020202020204" pitchFamily="34" charset="0"/>
              </a:rPr>
              <a:pPr algn="r"/>
              <a:t>15</a:t>
            </a:fld>
            <a:endParaRPr lang="nl-NL" altLang="en-US" sz="1200">
              <a:latin typeface="Arial" panose="020B0604020202020204" pitchFamily="34" charset="0"/>
            </a:endParaRPr>
          </a:p>
        </p:txBody>
      </p:sp>
      <p:sp>
        <p:nvSpPr>
          <p:cNvPr id="20484" name="Rectangle 7"/>
          <p:cNvSpPr txBox="1">
            <a:spLocks noGrp="1" noChangeArrowheads="1"/>
          </p:cNvSpPr>
          <p:nvPr/>
        </p:nvSpPr>
        <p:spPr bwMode="auto">
          <a:xfrm>
            <a:off x="3849688"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Symbol" panose="05050102010706020507" pitchFamily="18" charset="2"/>
              </a:defRPr>
            </a:lvl1pPr>
            <a:lvl2pPr marL="742950" indent="-285750">
              <a:defRPr sz="2400">
                <a:solidFill>
                  <a:schemeClr val="tx1"/>
                </a:solidFill>
                <a:latin typeface="Symbol" panose="05050102010706020507" pitchFamily="18" charset="2"/>
              </a:defRPr>
            </a:lvl2pPr>
            <a:lvl3pPr marL="1143000" indent="-228600">
              <a:defRPr sz="2400">
                <a:solidFill>
                  <a:schemeClr val="tx1"/>
                </a:solidFill>
                <a:latin typeface="Symbol" panose="05050102010706020507" pitchFamily="18" charset="2"/>
              </a:defRPr>
            </a:lvl3pPr>
            <a:lvl4pPr marL="1600200" indent="-228600">
              <a:defRPr sz="2400">
                <a:solidFill>
                  <a:schemeClr val="tx1"/>
                </a:solidFill>
                <a:latin typeface="Symbol" panose="05050102010706020507" pitchFamily="18" charset="2"/>
              </a:defRPr>
            </a:lvl4pPr>
            <a:lvl5pPr marL="2057400" indent="-228600">
              <a:defRPr sz="2400">
                <a:solidFill>
                  <a:schemeClr val="tx1"/>
                </a:solidFill>
                <a:latin typeface="Symbol" panose="05050102010706020507" pitchFamily="18" charset="2"/>
              </a:defRPr>
            </a:lvl5pPr>
            <a:lvl6pPr marL="2514600" indent="-228600" eaLnBrk="0" fontAlgn="base" hangingPunct="0">
              <a:spcBef>
                <a:spcPct val="0"/>
              </a:spcBef>
              <a:spcAft>
                <a:spcPct val="0"/>
              </a:spcAft>
              <a:defRPr sz="2400">
                <a:solidFill>
                  <a:schemeClr val="tx1"/>
                </a:solidFill>
                <a:latin typeface="Symbol" panose="05050102010706020507" pitchFamily="18" charset="2"/>
              </a:defRPr>
            </a:lvl6pPr>
            <a:lvl7pPr marL="2971800" indent="-228600" eaLnBrk="0" fontAlgn="base" hangingPunct="0">
              <a:spcBef>
                <a:spcPct val="0"/>
              </a:spcBef>
              <a:spcAft>
                <a:spcPct val="0"/>
              </a:spcAft>
              <a:defRPr sz="2400">
                <a:solidFill>
                  <a:schemeClr val="tx1"/>
                </a:solidFill>
                <a:latin typeface="Symbol" panose="05050102010706020507" pitchFamily="18" charset="2"/>
              </a:defRPr>
            </a:lvl7pPr>
            <a:lvl8pPr marL="3429000" indent="-228600" eaLnBrk="0" fontAlgn="base" hangingPunct="0">
              <a:spcBef>
                <a:spcPct val="0"/>
              </a:spcBef>
              <a:spcAft>
                <a:spcPct val="0"/>
              </a:spcAft>
              <a:defRPr sz="2400">
                <a:solidFill>
                  <a:schemeClr val="tx1"/>
                </a:solidFill>
                <a:latin typeface="Symbol" panose="05050102010706020507" pitchFamily="18" charset="2"/>
              </a:defRPr>
            </a:lvl8pPr>
            <a:lvl9pPr marL="3886200" indent="-228600" eaLnBrk="0" fontAlgn="base" hangingPunct="0">
              <a:spcBef>
                <a:spcPct val="0"/>
              </a:spcBef>
              <a:spcAft>
                <a:spcPct val="0"/>
              </a:spcAft>
              <a:defRPr sz="2400">
                <a:solidFill>
                  <a:schemeClr val="tx1"/>
                </a:solidFill>
                <a:latin typeface="Symbol" panose="05050102010706020507" pitchFamily="18" charset="2"/>
              </a:defRPr>
            </a:lvl9pPr>
          </a:lstStyle>
          <a:p>
            <a:pPr algn="r" eaLnBrk="1" hangingPunct="1"/>
            <a:fld id="{66C27658-47F8-42E4-9A09-0452F2AB6E0D}" type="slidenum">
              <a:rPr lang="nl-NL" altLang="en-US" sz="1200">
                <a:latin typeface="Arial" panose="020B0604020202020204" pitchFamily="34" charset="0"/>
              </a:rPr>
              <a:pPr algn="r" eaLnBrk="1" hangingPunct="1"/>
              <a:t>15</a:t>
            </a:fld>
            <a:endParaRPr lang="nl-NL" altLang="en-US" sz="1200">
              <a:latin typeface="Arial" panose="020B0604020202020204" pitchFamily="34" charset="0"/>
            </a:endParaRPr>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xfrm>
            <a:off x="679450" y="4716463"/>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50838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3851275" y="9431338"/>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Symbol" panose="05050102010706020507" pitchFamily="18" charset="2"/>
              </a:defRPr>
            </a:lvl1pPr>
            <a:lvl2pPr marL="742950" indent="-285750">
              <a:defRPr sz="2400">
                <a:solidFill>
                  <a:schemeClr val="tx1"/>
                </a:solidFill>
                <a:latin typeface="Symbol" panose="05050102010706020507" pitchFamily="18" charset="2"/>
              </a:defRPr>
            </a:lvl2pPr>
            <a:lvl3pPr marL="1143000" indent="-228600">
              <a:defRPr sz="2400">
                <a:solidFill>
                  <a:schemeClr val="tx1"/>
                </a:solidFill>
                <a:latin typeface="Symbol" panose="05050102010706020507" pitchFamily="18" charset="2"/>
              </a:defRPr>
            </a:lvl3pPr>
            <a:lvl4pPr marL="1600200" indent="-228600">
              <a:defRPr sz="2400">
                <a:solidFill>
                  <a:schemeClr val="tx1"/>
                </a:solidFill>
                <a:latin typeface="Symbol" panose="05050102010706020507" pitchFamily="18" charset="2"/>
              </a:defRPr>
            </a:lvl4pPr>
            <a:lvl5pPr marL="2057400" indent="-228600">
              <a:defRPr sz="2400">
                <a:solidFill>
                  <a:schemeClr val="tx1"/>
                </a:solidFill>
                <a:latin typeface="Symbol" panose="05050102010706020507" pitchFamily="18" charset="2"/>
              </a:defRPr>
            </a:lvl5pPr>
            <a:lvl6pPr marL="2514600" indent="-228600" eaLnBrk="0" fontAlgn="base" hangingPunct="0">
              <a:spcBef>
                <a:spcPct val="0"/>
              </a:spcBef>
              <a:spcAft>
                <a:spcPct val="0"/>
              </a:spcAft>
              <a:defRPr sz="2400">
                <a:solidFill>
                  <a:schemeClr val="tx1"/>
                </a:solidFill>
                <a:latin typeface="Symbol" panose="05050102010706020507" pitchFamily="18" charset="2"/>
              </a:defRPr>
            </a:lvl6pPr>
            <a:lvl7pPr marL="2971800" indent="-228600" eaLnBrk="0" fontAlgn="base" hangingPunct="0">
              <a:spcBef>
                <a:spcPct val="0"/>
              </a:spcBef>
              <a:spcAft>
                <a:spcPct val="0"/>
              </a:spcAft>
              <a:defRPr sz="2400">
                <a:solidFill>
                  <a:schemeClr val="tx1"/>
                </a:solidFill>
                <a:latin typeface="Symbol" panose="05050102010706020507" pitchFamily="18" charset="2"/>
              </a:defRPr>
            </a:lvl7pPr>
            <a:lvl8pPr marL="3429000" indent="-228600" eaLnBrk="0" fontAlgn="base" hangingPunct="0">
              <a:spcBef>
                <a:spcPct val="0"/>
              </a:spcBef>
              <a:spcAft>
                <a:spcPct val="0"/>
              </a:spcAft>
              <a:defRPr sz="2400">
                <a:solidFill>
                  <a:schemeClr val="tx1"/>
                </a:solidFill>
                <a:latin typeface="Symbol" panose="05050102010706020507" pitchFamily="18" charset="2"/>
              </a:defRPr>
            </a:lvl8pPr>
            <a:lvl9pPr marL="3886200" indent="-228600" eaLnBrk="0" fontAlgn="base" hangingPunct="0">
              <a:spcBef>
                <a:spcPct val="0"/>
              </a:spcBef>
              <a:spcAft>
                <a:spcPct val="0"/>
              </a:spcAft>
              <a:defRPr sz="2400">
                <a:solidFill>
                  <a:schemeClr val="tx1"/>
                </a:solidFill>
                <a:latin typeface="Symbol" panose="05050102010706020507" pitchFamily="18" charset="2"/>
              </a:defRPr>
            </a:lvl9pPr>
          </a:lstStyle>
          <a:p>
            <a:pPr algn="r"/>
            <a:fld id="{4169FF65-8258-48DC-A3F8-CE9FCF6A0EA3}" type="slidenum">
              <a:rPr lang="nl-NL" altLang="en-US" sz="1200">
                <a:latin typeface="Arial" panose="020B0604020202020204" pitchFamily="34" charset="0"/>
              </a:rPr>
              <a:pPr algn="r"/>
              <a:t>40</a:t>
            </a:fld>
            <a:endParaRPr lang="nl-NL" altLang="en-US" sz="1200">
              <a:latin typeface="Arial" panose="020B0604020202020204" pitchFamily="34" charset="0"/>
            </a:endParaRPr>
          </a:p>
        </p:txBody>
      </p:sp>
      <p:sp>
        <p:nvSpPr>
          <p:cNvPr id="47107" name="Rectangle 2"/>
          <p:cNvSpPr>
            <a:spLocks noGrp="1" noRot="1" noChangeAspect="1" noChangeArrowheads="1" noTextEdit="1"/>
          </p:cNvSpPr>
          <p:nvPr>
            <p:ph type="sldImg"/>
          </p:nvPr>
        </p:nvSpPr>
        <p:spPr>
          <a:solidFill>
            <a:srgbClr val="FFFFFF"/>
          </a:solidFill>
          <a:ln/>
        </p:spPr>
      </p:sp>
      <p:sp>
        <p:nvSpPr>
          <p:cNvPr id="47108"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p>
        </p:txBody>
      </p:sp>
    </p:spTree>
    <p:extLst>
      <p:ext uri="{BB962C8B-B14F-4D97-AF65-F5344CB8AC3E}">
        <p14:creationId xmlns:p14="http://schemas.microsoft.com/office/powerpoint/2010/main" val="31019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49688"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Symbol" panose="05050102010706020507" pitchFamily="18" charset="2"/>
              </a:defRPr>
            </a:lvl1pPr>
            <a:lvl2pPr marL="742950" indent="-285750">
              <a:defRPr sz="2400">
                <a:solidFill>
                  <a:schemeClr val="tx1"/>
                </a:solidFill>
                <a:latin typeface="Symbol" panose="05050102010706020507" pitchFamily="18" charset="2"/>
              </a:defRPr>
            </a:lvl2pPr>
            <a:lvl3pPr marL="1143000" indent="-228600">
              <a:defRPr sz="2400">
                <a:solidFill>
                  <a:schemeClr val="tx1"/>
                </a:solidFill>
                <a:latin typeface="Symbol" panose="05050102010706020507" pitchFamily="18" charset="2"/>
              </a:defRPr>
            </a:lvl3pPr>
            <a:lvl4pPr marL="1600200" indent="-228600">
              <a:defRPr sz="2400">
                <a:solidFill>
                  <a:schemeClr val="tx1"/>
                </a:solidFill>
                <a:latin typeface="Symbol" panose="05050102010706020507" pitchFamily="18" charset="2"/>
              </a:defRPr>
            </a:lvl4pPr>
            <a:lvl5pPr marL="2057400" indent="-228600">
              <a:defRPr sz="2400">
                <a:solidFill>
                  <a:schemeClr val="tx1"/>
                </a:solidFill>
                <a:latin typeface="Symbol" panose="05050102010706020507" pitchFamily="18" charset="2"/>
              </a:defRPr>
            </a:lvl5pPr>
            <a:lvl6pPr marL="2514600" indent="-228600" eaLnBrk="0" fontAlgn="base" hangingPunct="0">
              <a:spcBef>
                <a:spcPct val="0"/>
              </a:spcBef>
              <a:spcAft>
                <a:spcPct val="0"/>
              </a:spcAft>
              <a:defRPr sz="2400">
                <a:solidFill>
                  <a:schemeClr val="tx1"/>
                </a:solidFill>
                <a:latin typeface="Symbol" panose="05050102010706020507" pitchFamily="18" charset="2"/>
              </a:defRPr>
            </a:lvl6pPr>
            <a:lvl7pPr marL="2971800" indent="-228600" eaLnBrk="0" fontAlgn="base" hangingPunct="0">
              <a:spcBef>
                <a:spcPct val="0"/>
              </a:spcBef>
              <a:spcAft>
                <a:spcPct val="0"/>
              </a:spcAft>
              <a:defRPr sz="2400">
                <a:solidFill>
                  <a:schemeClr val="tx1"/>
                </a:solidFill>
                <a:latin typeface="Symbol" panose="05050102010706020507" pitchFamily="18" charset="2"/>
              </a:defRPr>
            </a:lvl7pPr>
            <a:lvl8pPr marL="3429000" indent="-228600" eaLnBrk="0" fontAlgn="base" hangingPunct="0">
              <a:spcBef>
                <a:spcPct val="0"/>
              </a:spcBef>
              <a:spcAft>
                <a:spcPct val="0"/>
              </a:spcAft>
              <a:defRPr sz="2400">
                <a:solidFill>
                  <a:schemeClr val="tx1"/>
                </a:solidFill>
                <a:latin typeface="Symbol" panose="05050102010706020507" pitchFamily="18" charset="2"/>
              </a:defRPr>
            </a:lvl8pPr>
            <a:lvl9pPr marL="3886200" indent="-228600" eaLnBrk="0" fontAlgn="base" hangingPunct="0">
              <a:spcBef>
                <a:spcPct val="0"/>
              </a:spcBef>
              <a:spcAft>
                <a:spcPct val="0"/>
              </a:spcAft>
              <a:defRPr sz="2400">
                <a:solidFill>
                  <a:schemeClr val="tx1"/>
                </a:solidFill>
                <a:latin typeface="Symbol" panose="05050102010706020507" pitchFamily="18" charset="2"/>
              </a:defRPr>
            </a:lvl9pPr>
          </a:lstStyle>
          <a:p>
            <a:pPr algn="r" eaLnBrk="1" hangingPunct="1"/>
            <a:fld id="{EC275ADB-3707-4AF7-9D39-4B3E5371DD88}" type="slidenum">
              <a:rPr lang="nl-NL" altLang="en-US" sz="1200">
                <a:latin typeface="Arial" panose="020B0604020202020204" pitchFamily="34" charset="0"/>
              </a:rPr>
              <a:pPr algn="r" eaLnBrk="1" hangingPunct="1"/>
              <a:t>55</a:t>
            </a:fld>
            <a:endParaRPr lang="nl-NL" altLang="en-US" sz="1200">
              <a:latin typeface="Arial" panose="020B0604020202020204" pitchFamily="34" charset="0"/>
            </a:endParaRPr>
          </a:p>
        </p:txBody>
      </p:sp>
      <p:sp>
        <p:nvSpPr>
          <p:cNvPr id="66563" name="Rectangle 7"/>
          <p:cNvSpPr txBox="1">
            <a:spLocks noGrp="1" noChangeArrowheads="1"/>
          </p:cNvSpPr>
          <p:nvPr/>
        </p:nvSpPr>
        <p:spPr bwMode="auto">
          <a:xfrm>
            <a:off x="3849688"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Symbol" panose="05050102010706020507" pitchFamily="18" charset="2"/>
              </a:defRPr>
            </a:lvl1pPr>
            <a:lvl2pPr marL="742950" indent="-285750">
              <a:defRPr sz="2400">
                <a:solidFill>
                  <a:schemeClr val="tx1"/>
                </a:solidFill>
                <a:latin typeface="Symbol" panose="05050102010706020507" pitchFamily="18" charset="2"/>
              </a:defRPr>
            </a:lvl2pPr>
            <a:lvl3pPr marL="1143000" indent="-228600">
              <a:defRPr sz="2400">
                <a:solidFill>
                  <a:schemeClr val="tx1"/>
                </a:solidFill>
                <a:latin typeface="Symbol" panose="05050102010706020507" pitchFamily="18" charset="2"/>
              </a:defRPr>
            </a:lvl3pPr>
            <a:lvl4pPr marL="1600200" indent="-228600">
              <a:defRPr sz="2400">
                <a:solidFill>
                  <a:schemeClr val="tx1"/>
                </a:solidFill>
                <a:latin typeface="Symbol" panose="05050102010706020507" pitchFamily="18" charset="2"/>
              </a:defRPr>
            </a:lvl4pPr>
            <a:lvl5pPr marL="2057400" indent="-228600">
              <a:defRPr sz="2400">
                <a:solidFill>
                  <a:schemeClr val="tx1"/>
                </a:solidFill>
                <a:latin typeface="Symbol" panose="05050102010706020507" pitchFamily="18" charset="2"/>
              </a:defRPr>
            </a:lvl5pPr>
            <a:lvl6pPr marL="2514600" indent="-228600" eaLnBrk="0" fontAlgn="base" hangingPunct="0">
              <a:spcBef>
                <a:spcPct val="0"/>
              </a:spcBef>
              <a:spcAft>
                <a:spcPct val="0"/>
              </a:spcAft>
              <a:defRPr sz="2400">
                <a:solidFill>
                  <a:schemeClr val="tx1"/>
                </a:solidFill>
                <a:latin typeface="Symbol" panose="05050102010706020507" pitchFamily="18" charset="2"/>
              </a:defRPr>
            </a:lvl6pPr>
            <a:lvl7pPr marL="2971800" indent="-228600" eaLnBrk="0" fontAlgn="base" hangingPunct="0">
              <a:spcBef>
                <a:spcPct val="0"/>
              </a:spcBef>
              <a:spcAft>
                <a:spcPct val="0"/>
              </a:spcAft>
              <a:defRPr sz="2400">
                <a:solidFill>
                  <a:schemeClr val="tx1"/>
                </a:solidFill>
                <a:latin typeface="Symbol" panose="05050102010706020507" pitchFamily="18" charset="2"/>
              </a:defRPr>
            </a:lvl7pPr>
            <a:lvl8pPr marL="3429000" indent="-228600" eaLnBrk="0" fontAlgn="base" hangingPunct="0">
              <a:spcBef>
                <a:spcPct val="0"/>
              </a:spcBef>
              <a:spcAft>
                <a:spcPct val="0"/>
              </a:spcAft>
              <a:defRPr sz="2400">
                <a:solidFill>
                  <a:schemeClr val="tx1"/>
                </a:solidFill>
                <a:latin typeface="Symbol" panose="05050102010706020507" pitchFamily="18" charset="2"/>
              </a:defRPr>
            </a:lvl8pPr>
            <a:lvl9pPr marL="3886200" indent="-228600" eaLnBrk="0" fontAlgn="base" hangingPunct="0">
              <a:spcBef>
                <a:spcPct val="0"/>
              </a:spcBef>
              <a:spcAft>
                <a:spcPct val="0"/>
              </a:spcAft>
              <a:defRPr sz="2400">
                <a:solidFill>
                  <a:schemeClr val="tx1"/>
                </a:solidFill>
                <a:latin typeface="Symbol" panose="05050102010706020507" pitchFamily="18" charset="2"/>
              </a:defRPr>
            </a:lvl9pPr>
          </a:lstStyle>
          <a:p>
            <a:pPr algn="r" eaLnBrk="1" hangingPunct="1"/>
            <a:fld id="{A24CC6E1-4E8E-4A72-87DC-28AB0FAA8CF3}" type="slidenum">
              <a:rPr lang="nl-NL" altLang="en-US" sz="1200">
                <a:latin typeface="Arial" panose="020B0604020202020204" pitchFamily="34" charset="0"/>
              </a:rPr>
              <a:pPr algn="r" eaLnBrk="1" hangingPunct="1"/>
              <a:t>55</a:t>
            </a:fld>
            <a:endParaRPr lang="nl-NL" altLang="en-US" sz="1200">
              <a:latin typeface="Arial" panose="020B0604020202020204" pitchFamily="34" charset="0"/>
            </a:endParaRPr>
          </a:p>
        </p:txBody>
      </p:sp>
      <p:sp>
        <p:nvSpPr>
          <p:cNvPr id="66564" name="Rectangle 2"/>
          <p:cNvSpPr>
            <a:spLocks noGrp="1" noRot="1" noChangeAspect="1" noChangeArrowheads="1" noTextEdit="1"/>
          </p:cNvSpPr>
          <p:nvPr>
            <p:ph type="sldImg"/>
          </p:nvPr>
        </p:nvSpPr>
        <p:spPr>
          <a:xfrm>
            <a:off x="927100" y="752475"/>
            <a:ext cx="4948238" cy="3709988"/>
          </a:xfrm>
          <a:ln w="12700" cap="flat"/>
        </p:spPr>
      </p:sp>
      <p:sp>
        <p:nvSpPr>
          <p:cNvPr id="66565" name="Rectangle 3"/>
          <p:cNvSpPr>
            <a:spLocks noGrp="1" noChangeArrowheads="1"/>
          </p:cNvSpPr>
          <p:nvPr>
            <p:ph type="body" idx="1"/>
          </p:nvPr>
        </p:nvSpPr>
        <p:spPr>
          <a:xfrm>
            <a:off x="908050" y="4716463"/>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99" tIns="44406" rIns="90399" bIns="44406"/>
          <a:lstStyle/>
          <a:p>
            <a:pPr eaLnBrk="1" hangingPunct="1"/>
            <a:r>
              <a:rPr lang="en-US" altLang="en-US" smtClean="0"/>
              <a:t>When molecules have a net charge they repel and therefore remain in solution.  At the pI the net charge is zero and the molecules can clump together.</a:t>
            </a:r>
          </a:p>
        </p:txBody>
      </p:sp>
    </p:spTree>
    <p:extLst>
      <p:ext uri="{BB962C8B-B14F-4D97-AF65-F5344CB8AC3E}">
        <p14:creationId xmlns:p14="http://schemas.microsoft.com/office/powerpoint/2010/main" val="3479890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49688"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Symbol" panose="05050102010706020507" pitchFamily="18" charset="2"/>
              </a:defRPr>
            </a:lvl1pPr>
            <a:lvl2pPr marL="742950" indent="-285750">
              <a:defRPr sz="2400">
                <a:solidFill>
                  <a:schemeClr val="tx1"/>
                </a:solidFill>
                <a:latin typeface="Symbol" panose="05050102010706020507" pitchFamily="18" charset="2"/>
              </a:defRPr>
            </a:lvl2pPr>
            <a:lvl3pPr marL="1143000" indent="-228600">
              <a:defRPr sz="2400">
                <a:solidFill>
                  <a:schemeClr val="tx1"/>
                </a:solidFill>
                <a:latin typeface="Symbol" panose="05050102010706020507" pitchFamily="18" charset="2"/>
              </a:defRPr>
            </a:lvl3pPr>
            <a:lvl4pPr marL="1600200" indent="-228600">
              <a:defRPr sz="2400">
                <a:solidFill>
                  <a:schemeClr val="tx1"/>
                </a:solidFill>
                <a:latin typeface="Symbol" panose="05050102010706020507" pitchFamily="18" charset="2"/>
              </a:defRPr>
            </a:lvl4pPr>
            <a:lvl5pPr marL="2057400" indent="-228600">
              <a:defRPr sz="2400">
                <a:solidFill>
                  <a:schemeClr val="tx1"/>
                </a:solidFill>
                <a:latin typeface="Symbol" panose="05050102010706020507" pitchFamily="18" charset="2"/>
              </a:defRPr>
            </a:lvl5pPr>
            <a:lvl6pPr marL="2514600" indent="-228600" eaLnBrk="0" fontAlgn="base" hangingPunct="0">
              <a:spcBef>
                <a:spcPct val="0"/>
              </a:spcBef>
              <a:spcAft>
                <a:spcPct val="0"/>
              </a:spcAft>
              <a:defRPr sz="2400">
                <a:solidFill>
                  <a:schemeClr val="tx1"/>
                </a:solidFill>
                <a:latin typeface="Symbol" panose="05050102010706020507" pitchFamily="18" charset="2"/>
              </a:defRPr>
            </a:lvl6pPr>
            <a:lvl7pPr marL="2971800" indent="-228600" eaLnBrk="0" fontAlgn="base" hangingPunct="0">
              <a:spcBef>
                <a:spcPct val="0"/>
              </a:spcBef>
              <a:spcAft>
                <a:spcPct val="0"/>
              </a:spcAft>
              <a:defRPr sz="2400">
                <a:solidFill>
                  <a:schemeClr val="tx1"/>
                </a:solidFill>
                <a:latin typeface="Symbol" panose="05050102010706020507" pitchFamily="18" charset="2"/>
              </a:defRPr>
            </a:lvl7pPr>
            <a:lvl8pPr marL="3429000" indent="-228600" eaLnBrk="0" fontAlgn="base" hangingPunct="0">
              <a:spcBef>
                <a:spcPct val="0"/>
              </a:spcBef>
              <a:spcAft>
                <a:spcPct val="0"/>
              </a:spcAft>
              <a:defRPr sz="2400">
                <a:solidFill>
                  <a:schemeClr val="tx1"/>
                </a:solidFill>
                <a:latin typeface="Symbol" panose="05050102010706020507" pitchFamily="18" charset="2"/>
              </a:defRPr>
            </a:lvl8pPr>
            <a:lvl9pPr marL="3886200" indent="-228600" eaLnBrk="0" fontAlgn="base" hangingPunct="0">
              <a:spcBef>
                <a:spcPct val="0"/>
              </a:spcBef>
              <a:spcAft>
                <a:spcPct val="0"/>
              </a:spcAft>
              <a:defRPr sz="2400">
                <a:solidFill>
                  <a:schemeClr val="tx1"/>
                </a:solidFill>
                <a:latin typeface="Symbol" panose="05050102010706020507" pitchFamily="18" charset="2"/>
              </a:defRPr>
            </a:lvl9pPr>
          </a:lstStyle>
          <a:p>
            <a:pPr algn="r" eaLnBrk="1" hangingPunct="1"/>
            <a:fld id="{D86D2775-75C0-4E84-8457-CF7A61615FAE}" type="slidenum">
              <a:rPr lang="nl-NL" altLang="en-US" sz="1200">
                <a:latin typeface="Arial" panose="020B0604020202020204" pitchFamily="34" charset="0"/>
              </a:rPr>
              <a:pPr algn="r" eaLnBrk="1" hangingPunct="1"/>
              <a:t>56</a:t>
            </a:fld>
            <a:endParaRPr lang="nl-NL" altLang="en-US" sz="1200">
              <a:latin typeface="Arial" panose="020B0604020202020204" pitchFamily="34" charset="0"/>
            </a:endParaRPr>
          </a:p>
        </p:txBody>
      </p:sp>
      <p:sp>
        <p:nvSpPr>
          <p:cNvPr id="71683" name="Rectangle 7"/>
          <p:cNvSpPr txBox="1">
            <a:spLocks noGrp="1" noChangeArrowheads="1"/>
          </p:cNvSpPr>
          <p:nvPr/>
        </p:nvSpPr>
        <p:spPr bwMode="auto">
          <a:xfrm>
            <a:off x="3851275" y="9431338"/>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Symbol" panose="05050102010706020507" pitchFamily="18" charset="2"/>
              </a:defRPr>
            </a:lvl1pPr>
            <a:lvl2pPr marL="742950" indent="-285750">
              <a:defRPr sz="2400">
                <a:solidFill>
                  <a:schemeClr val="tx1"/>
                </a:solidFill>
                <a:latin typeface="Symbol" panose="05050102010706020507" pitchFamily="18" charset="2"/>
              </a:defRPr>
            </a:lvl2pPr>
            <a:lvl3pPr marL="1143000" indent="-228600">
              <a:defRPr sz="2400">
                <a:solidFill>
                  <a:schemeClr val="tx1"/>
                </a:solidFill>
                <a:latin typeface="Symbol" panose="05050102010706020507" pitchFamily="18" charset="2"/>
              </a:defRPr>
            </a:lvl3pPr>
            <a:lvl4pPr marL="1600200" indent="-228600">
              <a:defRPr sz="2400">
                <a:solidFill>
                  <a:schemeClr val="tx1"/>
                </a:solidFill>
                <a:latin typeface="Symbol" panose="05050102010706020507" pitchFamily="18" charset="2"/>
              </a:defRPr>
            </a:lvl4pPr>
            <a:lvl5pPr marL="2057400" indent="-228600">
              <a:defRPr sz="2400">
                <a:solidFill>
                  <a:schemeClr val="tx1"/>
                </a:solidFill>
                <a:latin typeface="Symbol" panose="05050102010706020507" pitchFamily="18" charset="2"/>
              </a:defRPr>
            </a:lvl5pPr>
            <a:lvl6pPr marL="2514600" indent="-228600" eaLnBrk="0" fontAlgn="base" hangingPunct="0">
              <a:spcBef>
                <a:spcPct val="0"/>
              </a:spcBef>
              <a:spcAft>
                <a:spcPct val="0"/>
              </a:spcAft>
              <a:defRPr sz="2400">
                <a:solidFill>
                  <a:schemeClr val="tx1"/>
                </a:solidFill>
                <a:latin typeface="Symbol" panose="05050102010706020507" pitchFamily="18" charset="2"/>
              </a:defRPr>
            </a:lvl6pPr>
            <a:lvl7pPr marL="2971800" indent="-228600" eaLnBrk="0" fontAlgn="base" hangingPunct="0">
              <a:spcBef>
                <a:spcPct val="0"/>
              </a:spcBef>
              <a:spcAft>
                <a:spcPct val="0"/>
              </a:spcAft>
              <a:defRPr sz="2400">
                <a:solidFill>
                  <a:schemeClr val="tx1"/>
                </a:solidFill>
                <a:latin typeface="Symbol" panose="05050102010706020507" pitchFamily="18" charset="2"/>
              </a:defRPr>
            </a:lvl7pPr>
            <a:lvl8pPr marL="3429000" indent="-228600" eaLnBrk="0" fontAlgn="base" hangingPunct="0">
              <a:spcBef>
                <a:spcPct val="0"/>
              </a:spcBef>
              <a:spcAft>
                <a:spcPct val="0"/>
              </a:spcAft>
              <a:defRPr sz="2400">
                <a:solidFill>
                  <a:schemeClr val="tx1"/>
                </a:solidFill>
                <a:latin typeface="Symbol" panose="05050102010706020507" pitchFamily="18" charset="2"/>
              </a:defRPr>
            </a:lvl8pPr>
            <a:lvl9pPr marL="3886200" indent="-228600" eaLnBrk="0" fontAlgn="base" hangingPunct="0">
              <a:spcBef>
                <a:spcPct val="0"/>
              </a:spcBef>
              <a:spcAft>
                <a:spcPct val="0"/>
              </a:spcAft>
              <a:defRPr sz="2400">
                <a:solidFill>
                  <a:schemeClr val="tx1"/>
                </a:solidFill>
                <a:latin typeface="Symbol" panose="05050102010706020507" pitchFamily="18" charset="2"/>
              </a:defRPr>
            </a:lvl9pPr>
          </a:lstStyle>
          <a:p>
            <a:pPr algn="r"/>
            <a:fld id="{DD6919ED-0C31-401C-9173-D6B99BD5040C}" type="slidenum">
              <a:rPr lang="nl-NL" altLang="en-US" sz="1200">
                <a:latin typeface="Arial" panose="020B0604020202020204" pitchFamily="34" charset="0"/>
              </a:rPr>
              <a:pPr algn="r"/>
              <a:t>56</a:t>
            </a:fld>
            <a:endParaRPr lang="nl-NL" altLang="en-US" sz="1200">
              <a:latin typeface="Arial" panose="020B0604020202020204" pitchFamily="34" charset="0"/>
            </a:endParaRPr>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p>
        </p:txBody>
      </p:sp>
    </p:spTree>
    <p:extLst>
      <p:ext uri="{BB962C8B-B14F-4D97-AF65-F5344CB8AC3E}">
        <p14:creationId xmlns:p14="http://schemas.microsoft.com/office/powerpoint/2010/main" val="1184031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smtClean="0"/>
              <a:t>Klik om het opmaakprofiel van de modelondertitel te bewerken</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96137AA1-D36F-42B6-A685-3930537B6C30}" type="slidenum">
              <a:rPr lang="nl-NL" altLang="en-US"/>
              <a:pPr>
                <a:defRPr/>
              </a:pPr>
              <a:t>‹#›</a:t>
            </a:fld>
            <a:endParaRPr lang="nl-NL" altLang="en-US"/>
          </a:p>
        </p:txBody>
      </p:sp>
    </p:spTree>
    <p:extLst>
      <p:ext uri="{BB962C8B-B14F-4D97-AF65-F5344CB8AC3E}">
        <p14:creationId xmlns:p14="http://schemas.microsoft.com/office/powerpoint/2010/main" val="1457434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809E7634-A0E8-4EF1-9C95-1DA14CD21417}" type="slidenum">
              <a:rPr lang="nl-NL" altLang="en-US"/>
              <a:pPr>
                <a:defRPr/>
              </a:pPr>
              <a:t>‹#›</a:t>
            </a:fld>
            <a:endParaRPr lang="nl-NL" altLang="en-US"/>
          </a:p>
        </p:txBody>
      </p:sp>
    </p:spTree>
    <p:extLst>
      <p:ext uri="{BB962C8B-B14F-4D97-AF65-F5344CB8AC3E}">
        <p14:creationId xmlns:p14="http://schemas.microsoft.com/office/powerpoint/2010/main" val="872451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15100" y="609600"/>
            <a:ext cx="1943100" cy="5486400"/>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85800" y="609600"/>
            <a:ext cx="5676900" cy="54864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DF1B3F37-DABA-4199-962B-1F661590A76D}" type="slidenum">
              <a:rPr lang="nl-NL" altLang="en-US"/>
              <a:pPr>
                <a:defRPr/>
              </a:pPr>
              <a:t>‹#›</a:t>
            </a:fld>
            <a:endParaRPr lang="nl-NL" altLang="en-US"/>
          </a:p>
        </p:txBody>
      </p:sp>
    </p:spTree>
    <p:extLst>
      <p:ext uri="{BB962C8B-B14F-4D97-AF65-F5344CB8AC3E}">
        <p14:creationId xmlns:p14="http://schemas.microsoft.com/office/powerpoint/2010/main" val="917673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Object">
    <p:spTree>
      <p:nvGrpSpPr>
        <p:cNvPr id="1" name=""/>
        <p:cNvGrpSpPr/>
        <p:nvPr/>
      </p:nvGrpSpPr>
      <p:grpSpPr>
        <a:xfrm>
          <a:off x="0" y="0"/>
          <a:ext cx="0" cy="0"/>
          <a:chOff x="0" y="0"/>
          <a:chExt cx="0" cy="0"/>
        </a:xfrm>
      </p:grpSpPr>
      <p:sp>
        <p:nvSpPr>
          <p:cNvPr id="2" name="Tijdelijke aanduiding voor inhoud 1"/>
          <p:cNvSpPr>
            <a:spLocks noGrp="1"/>
          </p:cNvSpPr>
          <p:nvPr>
            <p:ph/>
          </p:nvPr>
        </p:nvSpPr>
        <p:spPr>
          <a:xfrm>
            <a:off x="685800" y="609600"/>
            <a:ext cx="7772400" cy="54864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3" name="Rectangle 4"/>
          <p:cNvSpPr>
            <a:spLocks noGrp="1" noChangeArrowheads="1"/>
          </p:cNvSpPr>
          <p:nvPr>
            <p:ph type="dt" sz="half" idx="10"/>
          </p:nvPr>
        </p:nvSpPr>
        <p:spPr>
          <a:ln/>
        </p:spPr>
        <p:txBody>
          <a:bodyPr/>
          <a:lstStyle>
            <a:lvl1pPr>
              <a:defRPr/>
            </a:lvl1pPr>
          </a:lstStyle>
          <a:p>
            <a:pPr>
              <a:defRPr/>
            </a:pPr>
            <a:endParaRPr lang="nl-NL"/>
          </a:p>
        </p:txBody>
      </p:sp>
      <p:sp>
        <p:nvSpPr>
          <p:cNvPr id="4" name="Rectangle 5"/>
          <p:cNvSpPr>
            <a:spLocks noGrp="1" noChangeArrowheads="1"/>
          </p:cNvSpPr>
          <p:nvPr>
            <p:ph type="ftr" sz="quarter" idx="11"/>
          </p:nvPr>
        </p:nvSpPr>
        <p:spPr>
          <a:ln/>
        </p:spPr>
        <p:txBody>
          <a:bodyPr/>
          <a:lstStyle>
            <a:lvl1pPr>
              <a:defRPr/>
            </a:lvl1pPr>
          </a:lstStyle>
          <a:p>
            <a:pPr>
              <a:defRPr/>
            </a:pP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A8D90638-6E80-4508-94D9-4D2EF5EBBAB3}" type="slidenum">
              <a:rPr lang="nl-NL" altLang="en-US"/>
              <a:pPr>
                <a:defRPr/>
              </a:pPr>
              <a:t>‹#›</a:t>
            </a:fld>
            <a:endParaRPr lang="nl-NL" altLang="en-US"/>
          </a:p>
        </p:txBody>
      </p:sp>
    </p:spTree>
    <p:extLst>
      <p:ext uri="{BB962C8B-B14F-4D97-AF65-F5344CB8AC3E}">
        <p14:creationId xmlns:p14="http://schemas.microsoft.com/office/powerpoint/2010/main" val="2437459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smtClean="0"/>
              <a:t>Klik om het opmaakprofiel van de modelondertitel te bewerken</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67A8068D-1D0D-4C7E-BE26-DCD6B29ADAC3}" type="slidenum">
              <a:rPr lang="nl-NL" altLang="en-US"/>
              <a:pPr>
                <a:defRPr/>
              </a:pPr>
              <a:t>‹#›</a:t>
            </a:fld>
            <a:endParaRPr lang="nl-NL" altLang="en-US"/>
          </a:p>
        </p:txBody>
      </p:sp>
    </p:spTree>
    <p:extLst>
      <p:ext uri="{BB962C8B-B14F-4D97-AF65-F5344CB8AC3E}">
        <p14:creationId xmlns:p14="http://schemas.microsoft.com/office/powerpoint/2010/main" val="84734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F4F57594-B9E0-4589-B423-BA622F2E00CE}" type="slidenum">
              <a:rPr lang="nl-NL" altLang="en-US"/>
              <a:pPr>
                <a:defRPr/>
              </a:pPr>
              <a:t>‹#›</a:t>
            </a:fld>
            <a:endParaRPr lang="nl-NL" altLang="en-US"/>
          </a:p>
        </p:txBody>
      </p:sp>
    </p:spTree>
    <p:extLst>
      <p:ext uri="{BB962C8B-B14F-4D97-AF65-F5344CB8AC3E}">
        <p14:creationId xmlns:p14="http://schemas.microsoft.com/office/powerpoint/2010/main" val="1610235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7EF0CD6A-BB5C-4CEC-A953-DBB4CB37A754}" type="slidenum">
              <a:rPr lang="nl-NL" altLang="en-US"/>
              <a:pPr>
                <a:defRPr/>
              </a:pPr>
              <a:t>‹#›</a:t>
            </a:fld>
            <a:endParaRPr lang="nl-NL" altLang="en-US"/>
          </a:p>
        </p:txBody>
      </p:sp>
    </p:spTree>
    <p:extLst>
      <p:ext uri="{BB962C8B-B14F-4D97-AF65-F5344CB8AC3E}">
        <p14:creationId xmlns:p14="http://schemas.microsoft.com/office/powerpoint/2010/main" val="1473363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1E2DDE2F-7B10-40EF-B5AB-09A27ECE8D56}" type="slidenum">
              <a:rPr lang="nl-NL" altLang="en-US"/>
              <a:pPr>
                <a:defRPr/>
              </a:pPr>
              <a:t>‹#›</a:t>
            </a:fld>
            <a:endParaRPr lang="nl-NL" altLang="en-US"/>
          </a:p>
        </p:txBody>
      </p:sp>
    </p:spTree>
    <p:extLst>
      <p:ext uri="{BB962C8B-B14F-4D97-AF65-F5344CB8AC3E}">
        <p14:creationId xmlns:p14="http://schemas.microsoft.com/office/powerpoint/2010/main" val="2118988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Rectangle 4"/>
          <p:cNvSpPr>
            <a:spLocks noGrp="1" noChangeArrowheads="1"/>
          </p:cNvSpPr>
          <p:nvPr>
            <p:ph type="dt" sz="half" idx="10"/>
          </p:nvPr>
        </p:nvSpPr>
        <p:spPr>
          <a:ln/>
        </p:spPr>
        <p:txBody>
          <a:bodyPr/>
          <a:lstStyle>
            <a:lvl1pPr>
              <a:defRPr/>
            </a:lvl1pPr>
          </a:lstStyle>
          <a:p>
            <a:pPr>
              <a:defRPr/>
            </a:pPr>
            <a:endParaRPr lang="nl-NL"/>
          </a:p>
        </p:txBody>
      </p:sp>
      <p:sp>
        <p:nvSpPr>
          <p:cNvPr id="8" name="Rectangle 5"/>
          <p:cNvSpPr>
            <a:spLocks noGrp="1" noChangeArrowheads="1"/>
          </p:cNvSpPr>
          <p:nvPr>
            <p:ph type="ftr" sz="quarter" idx="11"/>
          </p:nvPr>
        </p:nvSpPr>
        <p:spPr>
          <a:ln/>
        </p:spPr>
        <p:txBody>
          <a:bodyPr/>
          <a:lstStyle>
            <a:lvl1pPr>
              <a:defRPr/>
            </a:lvl1pPr>
          </a:lstStyle>
          <a:p>
            <a:pPr>
              <a:defRPr/>
            </a:pPr>
            <a:endParaRPr lang="nl-NL"/>
          </a:p>
        </p:txBody>
      </p:sp>
      <p:sp>
        <p:nvSpPr>
          <p:cNvPr id="9" name="Rectangle 6"/>
          <p:cNvSpPr>
            <a:spLocks noGrp="1" noChangeArrowheads="1"/>
          </p:cNvSpPr>
          <p:nvPr>
            <p:ph type="sldNum" sz="quarter" idx="12"/>
          </p:nvPr>
        </p:nvSpPr>
        <p:spPr>
          <a:ln/>
        </p:spPr>
        <p:txBody>
          <a:bodyPr/>
          <a:lstStyle>
            <a:lvl1pPr>
              <a:defRPr/>
            </a:lvl1pPr>
          </a:lstStyle>
          <a:p>
            <a:pPr>
              <a:defRPr/>
            </a:pPr>
            <a:fld id="{1691FE59-5A57-49DC-AB5E-94C826AC5FD5}" type="slidenum">
              <a:rPr lang="nl-NL" altLang="en-US"/>
              <a:pPr>
                <a:defRPr/>
              </a:pPr>
              <a:t>‹#›</a:t>
            </a:fld>
            <a:endParaRPr lang="nl-NL" altLang="en-US"/>
          </a:p>
        </p:txBody>
      </p:sp>
    </p:spTree>
    <p:extLst>
      <p:ext uri="{BB962C8B-B14F-4D97-AF65-F5344CB8AC3E}">
        <p14:creationId xmlns:p14="http://schemas.microsoft.com/office/powerpoint/2010/main" val="206255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Rectangle 4"/>
          <p:cNvSpPr>
            <a:spLocks noGrp="1" noChangeArrowheads="1"/>
          </p:cNvSpPr>
          <p:nvPr>
            <p:ph type="dt" sz="half" idx="10"/>
          </p:nvPr>
        </p:nvSpPr>
        <p:spPr>
          <a:ln/>
        </p:spPr>
        <p:txBody>
          <a:bodyPr/>
          <a:lstStyle>
            <a:lvl1pPr>
              <a:defRPr/>
            </a:lvl1pPr>
          </a:lstStyle>
          <a:p>
            <a:pPr>
              <a:defRPr/>
            </a:pPr>
            <a:endParaRPr lang="nl-NL"/>
          </a:p>
        </p:txBody>
      </p:sp>
      <p:sp>
        <p:nvSpPr>
          <p:cNvPr id="4" name="Rectangle 5"/>
          <p:cNvSpPr>
            <a:spLocks noGrp="1" noChangeArrowheads="1"/>
          </p:cNvSpPr>
          <p:nvPr>
            <p:ph type="ftr" sz="quarter" idx="11"/>
          </p:nvPr>
        </p:nvSpPr>
        <p:spPr>
          <a:ln/>
        </p:spPr>
        <p:txBody>
          <a:bodyPr/>
          <a:lstStyle>
            <a:lvl1pPr>
              <a:defRPr/>
            </a:lvl1pPr>
          </a:lstStyle>
          <a:p>
            <a:pPr>
              <a:defRPr/>
            </a:pP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465E6F56-8748-4D55-81D4-CEC63FB8D04D}" type="slidenum">
              <a:rPr lang="nl-NL" altLang="en-US"/>
              <a:pPr>
                <a:defRPr/>
              </a:pPr>
              <a:t>‹#›</a:t>
            </a:fld>
            <a:endParaRPr lang="nl-NL" altLang="en-US"/>
          </a:p>
        </p:txBody>
      </p:sp>
    </p:spTree>
    <p:extLst>
      <p:ext uri="{BB962C8B-B14F-4D97-AF65-F5344CB8AC3E}">
        <p14:creationId xmlns:p14="http://schemas.microsoft.com/office/powerpoint/2010/main" val="2614378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nl-NL"/>
          </a:p>
        </p:txBody>
      </p:sp>
      <p:sp>
        <p:nvSpPr>
          <p:cNvPr id="3" name="Rectangle 5"/>
          <p:cNvSpPr>
            <a:spLocks noGrp="1" noChangeArrowheads="1"/>
          </p:cNvSpPr>
          <p:nvPr>
            <p:ph type="ftr" sz="quarter" idx="11"/>
          </p:nvPr>
        </p:nvSpPr>
        <p:spPr>
          <a:ln/>
        </p:spPr>
        <p:txBody>
          <a:bodyPr/>
          <a:lstStyle>
            <a:lvl1pPr>
              <a:defRPr/>
            </a:lvl1pPr>
          </a:lstStyle>
          <a:p>
            <a:pPr>
              <a:defRPr/>
            </a:pPr>
            <a:endParaRPr lang="nl-NL"/>
          </a:p>
        </p:txBody>
      </p:sp>
      <p:sp>
        <p:nvSpPr>
          <p:cNvPr id="4" name="Rectangle 6"/>
          <p:cNvSpPr>
            <a:spLocks noGrp="1" noChangeArrowheads="1"/>
          </p:cNvSpPr>
          <p:nvPr>
            <p:ph type="sldNum" sz="quarter" idx="12"/>
          </p:nvPr>
        </p:nvSpPr>
        <p:spPr>
          <a:ln/>
        </p:spPr>
        <p:txBody>
          <a:bodyPr/>
          <a:lstStyle>
            <a:lvl1pPr>
              <a:defRPr/>
            </a:lvl1pPr>
          </a:lstStyle>
          <a:p>
            <a:pPr>
              <a:defRPr/>
            </a:pPr>
            <a:fld id="{E1BEDAA1-0E65-49D4-A610-81455C379B05}" type="slidenum">
              <a:rPr lang="nl-NL" altLang="en-US"/>
              <a:pPr>
                <a:defRPr/>
              </a:pPr>
              <a:t>‹#›</a:t>
            </a:fld>
            <a:endParaRPr lang="nl-NL" altLang="en-US"/>
          </a:p>
        </p:txBody>
      </p:sp>
    </p:spTree>
    <p:extLst>
      <p:ext uri="{BB962C8B-B14F-4D97-AF65-F5344CB8AC3E}">
        <p14:creationId xmlns:p14="http://schemas.microsoft.com/office/powerpoint/2010/main" val="2681818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2F6F6DF1-E4A7-46A1-BCCF-847E1760BEE0}" type="slidenum">
              <a:rPr lang="nl-NL" altLang="en-US"/>
              <a:pPr>
                <a:defRPr/>
              </a:pPr>
              <a:t>‹#›</a:t>
            </a:fld>
            <a:endParaRPr lang="nl-NL" altLang="en-US"/>
          </a:p>
        </p:txBody>
      </p:sp>
    </p:spTree>
    <p:extLst>
      <p:ext uri="{BB962C8B-B14F-4D97-AF65-F5344CB8AC3E}">
        <p14:creationId xmlns:p14="http://schemas.microsoft.com/office/powerpoint/2010/main" val="1767199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093B0D51-7278-4B02-9131-D86F8FF2C36C}" type="slidenum">
              <a:rPr lang="nl-NL" altLang="en-US"/>
              <a:pPr>
                <a:defRPr/>
              </a:pPr>
              <a:t>‹#›</a:t>
            </a:fld>
            <a:endParaRPr lang="nl-NL" altLang="en-US"/>
          </a:p>
        </p:txBody>
      </p:sp>
    </p:spTree>
    <p:extLst>
      <p:ext uri="{BB962C8B-B14F-4D97-AF65-F5344CB8AC3E}">
        <p14:creationId xmlns:p14="http://schemas.microsoft.com/office/powerpoint/2010/main" val="1059614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1E946DC3-8850-4A77-9A09-1E4C4D2A5EA6}" type="slidenum">
              <a:rPr lang="nl-NL" altLang="en-US"/>
              <a:pPr>
                <a:defRPr/>
              </a:pPr>
              <a:t>‹#›</a:t>
            </a:fld>
            <a:endParaRPr lang="nl-NL" altLang="en-US"/>
          </a:p>
        </p:txBody>
      </p:sp>
    </p:spTree>
    <p:extLst>
      <p:ext uri="{BB962C8B-B14F-4D97-AF65-F5344CB8AC3E}">
        <p14:creationId xmlns:p14="http://schemas.microsoft.com/office/powerpoint/2010/main" val="1984593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D369C9D8-D64B-4454-87C8-E7AD51E6BA98}" type="slidenum">
              <a:rPr lang="nl-NL" altLang="en-US"/>
              <a:pPr>
                <a:defRPr/>
              </a:pPr>
              <a:t>‹#›</a:t>
            </a:fld>
            <a:endParaRPr lang="nl-NL" altLang="en-US"/>
          </a:p>
        </p:txBody>
      </p:sp>
    </p:spTree>
    <p:extLst>
      <p:ext uri="{BB962C8B-B14F-4D97-AF65-F5344CB8AC3E}">
        <p14:creationId xmlns:p14="http://schemas.microsoft.com/office/powerpoint/2010/main" val="929372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52210FDE-3D29-45DF-9389-5826C16C8C59}" type="slidenum">
              <a:rPr lang="nl-NL" altLang="en-US"/>
              <a:pPr>
                <a:defRPr/>
              </a:pPr>
              <a:t>‹#›</a:t>
            </a:fld>
            <a:endParaRPr lang="nl-NL" altLang="en-US"/>
          </a:p>
        </p:txBody>
      </p:sp>
    </p:spTree>
    <p:extLst>
      <p:ext uri="{BB962C8B-B14F-4D97-AF65-F5344CB8AC3E}">
        <p14:creationId xmlns:p14="http://schemas.microsoft.com/office/powerpoint/2010/main" val="170194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03E163FC-73AC-4A9E-B202-480FAF018454}" type="slidenum">
              <a:rPr lang="nl-NL" altLang="en-US"/>
              <a:pPr>
                <a:defRPr/>
              </a:pPr>
              <a:t>‹#›</a:t>
            </a:fld>
            <a:endParaRPr lang="nl-NL" altLang="en-US"/>
          </a:p>
        </p:txBody>
      </p:sp>
    </p:spTree>
    <p:extLst>
      <p:ext uri="{BB962C8B-B14F-4D97-AF65-F5344CB8AC3E}">
        <p14:creationId xmlns:p14="http://schemas.microsoft.com/office/powerpoint/2010/main" val="38178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8F259658-30D6-45B4-9651-2560587F212B}" type="slidenum">
              <a:rPr lang="nl-NL" altLang="en-US"/>
              <a:pPr>
                <a:defRPr/>
              </a:pPr>
              <a:t>‹#›</a:t>
            </a:fld>
            <a:endParaRPr lang="nl-NL" altLang="en-US"/>
          </a:p>
        </p:txBody>
      </p:sp>
    </p:spTree>
    <p:extLst>
      <p:ext uri="{BB962C8B-B14F-4D97-AF65-F5344CB8AC3E}">
        <p14:creationId xmlns:p14="http://schemas.microsoft.com/office/powerpoint/2010/main" val="1771657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Rectangle 4"/>
          <p:cNvSpPr>
            <a:spLocks noGrp="1" noChangeArrowheads="1"/>
          </p:cNvSpPr>
          <p:nvPr>
            <p:ph type="dt" sz="half" idx="10"/>
          </p:nvPr>
        </p:nvSpPr>
        <p:spPr>
          <a:ln/>
        </p:spPr>
        <p:txBody>
          <a:bodyPr/>
          <a:lstStyle>
            <a:lvl1pPr>
              <a:defRPr/>
            </a:lvl1pPr>
          </a:lstStyle>
          <a:p>
            <a:pPr>
              <a:defRPr/>
            </a:pPr>
            <a:endParaRPr lang="nl-NL"/>
          </a:p>
        </p:txBody>
      </p:sp>
      <p:sp>
        <p:nvSpPr>
          <p:cNvPr id="8" name="Rectangle 5"/>
          <p:cNvSpPr>
            <a:spLocks noGrp="1" noChangeArrowheads="1"/>
          </p:cNvSpPr>
          <p:nvPr>
            <p:ph type="ftr" sz="quarter" idx="11"/>
          </p:nvPr>
        </p:nvSpPr>
        <p:spPr>
          <a:ln/>
        </p:spPr>
        <p:txBody>
          <a:bodyPr/>
          <a:lstStyle>
            <a:lvl1pPr>
              <a:defRPr/>
            </a:lvl1pPr>
          </a:lstStyle>
          <a:p>
            <a:pPr>
              <a:defRPr/>
            </a:pPr>
            <a:endParaRPr lang="nl-NL"/>
          </a:p>
        </p:txBody>
      </p:sp>
      <p:sp>
        <p:nvSpPr>
          <p:cNvPr id="9" name="Rectangle 6"/>
          <p:cNvSpPr>
            <a:spLocks noGrp="1" noChangeArrowheads="1"/>
          </p:cNvSpPr>
          <p:nvPr>
            <p:ph type="sldNum" sz="quarter" idx="12"/>
          </p:nvPr>
        </p:nvSpPr>
        <p:spPr>
          <a:ln/>
        </p:spPr>
        <p:txBody>
          <a:bodyPr/>
          <a:lstStyle>
            <a:lvl1pPr>
              <a:defRPr/>
            </a:lvl1pPr>
          </a:lstStyle>
          <a:p>
            <a:pPr>
              <a:defRPr/>
            </a:pPr>
            <a:fld id="{F6AF4A43-8D55-451A-B309-562314EAA499}" type="slidenum">
              <a:rPr lang="nl-NL" altLang="en-US"/>
              <a:pPr>
                <a:defRPr/>
              </a:pPr>
              <a:t>‹#›</a:t>
            </a:fld>
            <a:endParaRPr lang="nl-NL" altLang="en-US"/>
          </a:p>
        </p:txBody>
      </p:sp>
    </p:spTree>
    <p:extLst>
      <p:ext uri="{BB962C8B-B14F-4D97-AF65-F5344CB8AC3E}">
        <p14:creationId xmlns:p14="http://schemas.microsoft.com/office/powerpoint/2010/main" val="318993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Rectangle 4"/>
          <p:cNvSpPr>
            <a:spLocks noGrp="1" noChangeArrowheads="1"/>
          </p:cNvSpPr>
          <p:nvPr>
            <p:ph type="dt" sz="half" idx="10"/>
          </p:nvPr>
        </p:nvSpPr>
        <p:spPr>
          <a:ln/>
        </p:spPr>
        <p:txBody>
          <a:bodyPr/>
          <a:lstStyle>
            <a:lvl1pPr>
              <a:defRPr/>
            </a:lvl1pPr>
          </a:lstStyle>
          <a:p>
            <a:pPr>
              <a:defRPr/>
            </a:pPr>
            <a:endParaRPr lang="nl-NL"/>
          </a:p>
        </p:txBody>
      </p:sp>
      <p:sp>
        <p:nvSpPr>
          <p:cNvPr id="4" name="Rectangle 5"/>
          <p:cNvSpPr>
            <a:spLocks noGrp="1" noChangeArrowheads="1"/>
          </p:cNvSpPr>
          <p:nvPr>
            <p:ph type="ftr" sz="quarter" idx="11"/>
          </p:nvPr>
        </p:nvSpPr>
        <p:spPr>
          <a:ln/>
        </p:spPr>
        <p:txBody>
          <a:bodyPr/>
          <a:lstStyle>
            <a:lvl1pPr>
              <a:defRPr/>
            </a:lvl1pPr>
          </a:lstStyle>
          <a:p>
            <a:pPr>
              <a:defRPr/>
            </a:pP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E7A768A8-462B-436A-B12F-7C374270E403}" type="slidenum">
              <a:rPr lang="nl-NL" altLang="en-US"/>
              <a:pPr>
                <a:defRPr/>
              </a:pPr>
              <a:t>‹#›</a:t>
            </a:fld>
            <a:endParaRPr lang="nl-NL" altLang="en-US"/>
          </a:p>
        </p:txBody>
      </p:sp>
    </p:spTree>
    <p:extLst>
      <p:ext uri="{BB962C8B-B14F-4D97-AF65-F5344CB8AC3E}">
        <p14:creationId xmlns:p14="http://schemas.microsoft.com/office/powerpoint/2010/main" val="55045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nl-NL"/>
          </a:p>
        </p:txBody>
      </p:sp>
      <p:sp>
        <p:nvSpPr>
          <p:cNvPr id="3" name="Rectangle 5"/>
          <p:cNvSpPr>
            <a:spLocks noGrp="1" noChangeArrowheads="1"/>
          </p:cNvSpPr>
          <p:nvPr>
            <p:ph type="ftr" sz="quarter" idx="11"/>
          </p:nvPr>
        </p:nvSpPr>
        <p:spPr>
          <a:ln/>
        </p:spPr>
        <p:txBody>
          <a:bodyPr/>
          <a:lstStyle>
            <a:lvl1pPr>
              <a:defRPr/>
            </a:lvl1pPr>
          </a:lstStyle>
          <a:p>
            <a:pPr>
              <a:defRPr/>
            </a:pPr>
            <a:endParaRPr lang="nl-NL"/>
          </a:p>
        </p:txBody>
      </p:sp>
      <p:sp>
        <p:nvSpPr>
          <p:cNvPr id="4" name="Rectangle 6"/>
          <p:cNvSpPr>
            <a:spLocks noGrp="1" noChangeArrowheads="1"/>
          </p:cNvSpPr>
          <p:nvPr>
            <p:ph type="sldNum" sz="quarter" idx="12"/>
          </p:nvPr>
        </p:nvSpPr>
        <p:spPr>
          <a:ln/>
        </p:spPr>
        <p:txBody>
          <a:bodyPr/>
          <a:lstStyle>
            <a:lvl1pPr>
              <a:defRPr/>
            </a:lvl1pPr>
          </a:lstStyle>
          <a:p>
            <a:pPr>
              <a:defRPr/>
            </a:pPr>
            <a:fld id="{EAA6A7E8-DF6B-4BCF-889F-52379F01FB41}" type="slidenum">
              <a:rPr lang="nl-NL" altLang="en-US"/>
              <a:pPr>
                <a:defRPr/>
              </a:pPr>
              <a:t>‹#›</a:t>
            </a:fld>
            <a:endParaRPr lang="nl-NL" altLang="en-US"/>
          </a:p>
        </p:txBody>
      </p:sp>
    </p:spTree>
    <p:extLst>
      <p:ext uri="{BB962C8B-B14F-4D97-AF65-F5344CB8AC3E}">
        <p14:creationId xmlns:p14="http://schemas.microsoft.com/office/powerpoint/2010/main" val="2789847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CA52593D-8C42-4AC1-A61A-5FD6D3278352}" type="slidenum">
              <a:rPr lang="nl-NL" altLang="en-US"/>
              <a:pPr>
                <a:defRPr/>
              </a:pPr>
              <a:t>‹#›</a:t>
            </a:fld>
            <a:endParaRPr lang="nl-NL" altLang="en-US"/>
          </a:p>
        </p:txBody>
      </p:sp>
    </p:spTree>
    <p:extLst>
      <p:ext uri="{BB962C8B-B14F-4D97-AF65-F5344CB8AC3E}">
        <p14:creationId xmlns:p14="http://schemas.microsoft.com/office/powerpoint/2010/main" val="1423412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80393750-D05D-4B2D-86AD-811614E903E1}" type="slidenum">
              <a:rPr lang="nl-NL" altLang="en-US"/>
              <a:pPr>
                <a:defRPr/>
              </a:pPr>
              <a:t>‹#›</a:t>
            </a:fld>
            <a:endParaRPr lang="nl-NL" altLang="en-US"/>
          </a:p>
        </p:txBody>
      </p:sp>
    </p:spTree>
    <p:extLst>
      <p:ext uri="{BB962C8B-B14F-4D97-AF65-F5344CB8AC3E}">
        <p14:creationId xmlns:p14="http://schemas.microsoft.com/office/powerpoint/2010/main" val="3801026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en-US" smtClean="0"/>
              <a:t>Klik om het opmaakprofiel van de modeltitel te bewerken</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en-US" smtClean="0"/>
              <a:t>Klik om het opmaakprofiel van de modeltekst te bewerken</a:t>
            </a:r>
          </a:p>
          <a:p>
            <a:pPr lvl="1"/>
            <a:r>
              <a:rPr lang="nl-NL" altLang="en-US" smtClean="0"/>
              <a:t>Tweede niveau</a:t>
            </a:r>
          </a:p>
          <a:p>
            <a:pPr lvl="2"/>
            <a:r>
              <a:rPr lang="nl-NL" altLang="en-US" smtClean="0"/>
              <a:t>Derde niveau</a:t>
            </a:r>
          </a:p>
          <a:p>
            <a:pPr lvl="3"/>
            <a:r>
              <a:rPr lang="nl-NL" altLang="en-US" smtClean="0"/>
              <a:t>Vierde niveau</a:t>
            </a:r>
          </a:p>
          <a:p>
            <a:pPr lvl="4"/>
            <a:r>
              <a:rPr lang="nl-NL" altLang="en-US" smtClean="0"/>
              <a:t>Vijfde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nl-NL"/>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nl-NL"/>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anose="02020603050405020304" pitchFamily="18" charset="0"/>
              </a:defRPr>
            </a:lvl1pPr>
          </a:lstStyle>
          <a:p>
            <a:pPr>
              <a:defRPr/>
            </a:pPr>
            <a:fld id="{B555802B-4AE6-478B-A9AD-62FB9B1AC707}" type="slidenum">
              <a:rPr lang="nl-NL" altLang="en-US"/>
              <a:pPr>
                <a:defRPr/>
              </a:pPr>
              <a:t>‹#›</a:t>
            </a:fld>
            <a:endParaRPr lang="nl-NL"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Verdana" pitchFamily="34" charset="0"/>
        </a:defRPr>
      </a:lvl2pPr>
      <a:lvl3pPr algn="ctr" rtl="0" eaLnBrk="0" fontAlgn="base" hangingPunct="0">
        <a:spcBef>
          <a:spcPct val="0"/>
        </a:spcBef>
        <a:spcAft>
          <a:spcPct val="0"/>
        </a:spcAft>
        <a:defRPr sz="3600">
          <a:solidFill>
            <a:schemeClr val="tx2"/>
          </a:solidFill>
          <a:latin typeface="Verdana" pitchFamily="34" charset="0"/>
        </a:defRPr>
      </a:lvl3pPr>
      <a:lvl4pPr algn="ctr" rtl="0" eaLnBrk="0" fontAlgn="base" hangingPunct="0">
        <a:spcBef>
          <a:spcPct val="0"/>
        </a:spcBef>
        <a:spcAft>
          <a:spcPct val="0"/>
        </a:spcAft>
        <a:defRPr sz="3600">
          <a:solidFill>
            <a:schemeClr val="tx2"/>
          </a:solidFill>
          <a:latin typeface="Verdana" pitchFamily="34" charset="0"/>
        </a:defRPr>
      </a:lvl4pPr>
      <a:lvl5pPr algn="ctr" rtl="0" eaLnBrk="0" fontAlgn="base" hangingPunct="0">
        <a:spcBef>
          <a:spcPct val="0"/>
        </a:spcBef>
        <a:spcAft>
          <a:spcPct val="0"/>
        </a:spcAft>
        <a:defRPr sz="3600">
          <a:solidFill>
            <a:schemeClr val="tx2"/>
          </a:solidFill>
          <a:latin typeface="Verdana" pitchFamily="34" charset="0"/>
        </a:defRPr>
      </a:lvl5pPr>
      <a:lvl6pPr marL="457200" algn="ctr" rtl="0" eaLnBrk="0" fontAlgn="base" hangingPunct="0">
        <a:spcBef>
          <a:spcPct val="0"/>
        </a:spcBef>
        <a:spcAft>
          <a:spcPct val="0"/>
        </a:spcAft>
        <a:defRPr sz="3600">
          <a:solidFill>
            <a:schemeClr val="tx2"/>
          </a:solidFill>
          <a:latin typeface="Verdana" pitchFamily="34" charset="0"/>
        </a:defRPr>
      </a:lvl6pPr>
      <a:lvl7pPr marL="914400" algn="ctr" rtl="0" eaLnBrk="0" fontAlgn="base" hangingPunct="0">
        <a:spcBef>
          <a:spcPct val="0"/>
        </a:spcBef>
        <a:spcAft>
          <a:spcPct val="0"/>
        </a:spcAft>
        <a:defRPr sz="3600">
          <a:solidFill>
            <a:schemeClr val="tx2"/>
          </a:solidFill>
          <a:latin typeface="Verdana" pitchFamily="34" charset="0"/>
        </a:defRPr>
      </a:lvl7pPr>
      <a:lvl8pPr marL="1371600" algn="ctr" rtl="0" eaLnBrk="0" fontAlgn="base" hangingPunct="0">
        <a:spcBef>
          <a:spcPct val="0"/>
        </a:spcBef>
        <a:spcAft>
          <a:spcPct val="0"/>
        </a:spcAft>
        <a:defRPr sz="3600">
          <a:solidFill>
            <a:schemeClr val="tx2"/>
          </a:solidFill>
          <a:latin typeface="Verdana" pitchFamily="34" charset="0"/>
        </a:defRPr>
      </a:lvl8pPr>
      <a:lvl9pPr marL="1828800" algn="ctr" rtl="0" eaLnBrk="0" fontAlgn="base" hangingPunct="0">
        <a:spcBef>
          <a:spcPct val="0"/>
        </a:spcBef>
        <a:spcAft>
          <a:spcPct val="0"/>
        </a:spcAft>
        <a:defRPr sz="3600">
          <a:solidFill>
            <a:schemeClr val="tx2"/>
          </a:solidFill>
          <a:latin typeface="Verdana"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en-US" smtClean="0"/>
              <a:t>Klik om het opmaakprofiel te bewerken</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en-US" smtClean="0"/>
              <a:t>Klik om de opmaakprofielen van de modeltekst te bewerken</a:t>
            </a:r>
          </a:p>
          <a:p>
            <a:pPr lvl="1"/>
            <a:r>
              <a:rPr lang="nl-NL" altLang="en-US" smtClean="0"/>
              <a:t>Tweede niveau</a:t>
            </a:r>
          </a:p>
          <a:p>
            <a:pPr lvl="2"/>
            <a:r>
              <a:rPr lang="nl-NL" altLang="en-US" smtClean="0"/>
              <a:t>Derde niveau</a:t>
            </a:r>
          </a:p>
          <a:p>
            <a:pPr lvl="3"/>
            <a:r>
              <a:rPr lang="nl-NL" altLang="en-US" smtClean="0"/>
              <a:t>Vierde niveau</a:t>
            </a:r>
          </a:p>
          <a:p>
            <a:pPr lvl="4"/>
            <a:r>
              <a:rPr lang="nl-NL" altLang="en-US" smtClean="0"/>
              <a:t>Vijfde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nl-N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nl-N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anose="020B0604020202020204" pitchFamily="34" charset="0"/>
              </a:defRPr>
            </a:lvl1pPr>
          </a:lstStyle>
          <a:p>
            <a:pPr>
              <a:defRPr/>
            </a:pPr>
            <a:fld id="{8B12F53F-ABBE-4B53-B4BB-1E7B06A9073C}" type="slidenum">
              <a:rPr lang="nl-NL" altLang="en-US"/>
              <a:pPr>
                <a:defRPr/>
              </a:pPr>
              <a:t>‹#›</a:t>
            </a:fld>
            <a:endParaRPr lang="nl-NL"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youtube.com/watch?v=swEc_sUVz5I"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4213" y="1412875"/>
            <a:ext cx="7772400" cy="1143000"/>
          </a:xfrm>
        </p:spPr>
        <p:txBody>
          <a:bodyPr/>
          <a:lstStyle/>
          <a:p>
            <a:pPr algn="l"/>
            <a:r>
              <a:rPr lang="nl-BE" altLang="en-US" smtClean="0"/>
              <a:t>Eiwitstructuren</a:t>
            </a:r>
          </a:p>
        </p:txBody>
      </p:sp>
      <p:sp>
        <p:nvSpPr>
          <p:cNvPr id="5123" name="Rectangle 3"/>
          <p:cNvSpPr>
            <a:spLocks noGrp="1" noChangeArrowheads="1"/>
          </p:cNvSpPr>
          <p:nvPr>
            <p:ph type="subTitle" idx="1"/>
          </p:nvPr>
        </p:nvSpPr>
        <p:spPr/>
        <p:txBody>
          <a:bodyPr/>
          <a:lstStyle/>
          <a:p>
            <a:r>
              <a:rPr lang="en-US" altLang="en-US" dirty="0" err="1" smtClean="0"/>
              <a:t>Lehninger</a:t>
            </a:r>
            <a:r>
              <a:rPr lang="en-US" altLang="en-US" dirty="0" smtClean="0"/>
              <a:t> (6</a:t>
            </a:r>
            <a:r>
              <a:rPr lang="en-US" altLang="en-US" baseline="30000" dirty="0" smtClean="0"/>
              <a:t>e</a:t>
            </a:r>
            <a:r>
              <a:rPr lang="en-US" altLang="en-US" dirty="0" smtClean="0"/>
              <a:t>)  </a:t>
            </a:r>
            <a:r>
              <a:rPr lang="en-US" altLang="en-US" dirty="0" err="1" smtClean="0"/>
              <a:t>Hfd</a:t>
            </a:r>
            <a:r>
              <a:rPr lang="en-US" altLang="en-US" dirty="0" smtClean="0"/>
              <a:t>. 4</a:t>
            </a:r>
          </a:p>
          <a:p>
            <a:r>
              <a:rPr lang="en-US" altLang="nl-NL" dirty="0" smtClean="0"/>
              <a:t>Campbell (10e) </a:t>
            </a:r>
            <a:r>
              <a:rPr lang="en-US" altLang="nl-NL" dirty="0" err="1" smtClean="0"/>
              <a:t>Hfd</a:t>
            </a:r>
            <a:r>
              <a:rPr lang="en-US" altLang="nl-NL" dirty="0" smtClean="0"/>
              <a:t>. 5.4</a:t>
            </a:r>
            <a:endParaRPr lang="en-US" altLang="nl-NL" dirty="0"/>
          </a:p>
          <a:p>
            <a:endParaRPr lang="en-US" altLang="en-US"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8600"/>
            <a:ext cx="680085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p:cNvSpPr txBox="1">
            <a:spLocks noChangeArrowheads="1"/>
          </p:cNvSpPr>
          <p:nvPr/>
        </p:nvSpPr>
        <p:spPr bwMode="auto">
          <a:xfrm>
            <a:off x="1543050" y="3124200"/>
            <a:ext cx="61150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Verdana" panose="020B0604030504040204" pitchFamily="34" charset="0"/>
              </a:defRPr>
            </a:lvl1pPr>
            <a:lvl2pPr marL="742950" indent="-285750">
              <a:spcBef>
                <a:spcPct val="20000"/>
              </a:spcBef>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a:spcBef>
                <a:spcPct val="50000"/>
              </a:spcBef>
              <a:buFontTx/>
              <a:buNone/>
            </a:pPr>
            <a:r>
              <a:rPr lang="en-US" altLang="nl-NL" sz="1800">
                <a:latin typeface="Arial" panose="020B0604020202020204" pitchFamily="34" charset="0"/>
              </a:rPr>
              <a:t>Rotational freedom only about the </a:t>
            </a:r>
            <a:r>
              <a:rPr lang="en-US" altLang="nl-NL" sz="1800" b="1">
                <a:latin typeface="Arial" panose="020B0604020202020204" pitchFamily="34" charset="0"/>
              </a:rPr>
              <a:t>N-C</a:t>
            </a:r>
            <a:r>
              <a:rPr lang="en-US" altLang="nl-NL" sz="1800" b="1">
                <a:latin typeface="Arial" panose="020B0604020202020204" pitchFamily="34" charset="0"/>
                <a:sym typeface="Symbol" panose="05050102010706020507" pitchFamily="18" charset="2"/>
              </a:rPr>
              <a:t></a:t>
            </a:r>
            <a:r>
              <a:rPr lang="en-US" altLang="nl-NL" sz="1800">
                <a:latin typeface="Arial" panose="020B0604020202020204" pitchFamily="34" charset="0"/>
                <a:sym typeface="Symbol" panose="05050102010706020507" pitchFamily="18" charset="2"/>
              </a:rPr>
              <a:t> and </a:t>
            </a:r>
            <a:r>
              <a:rPr lang="en-US" altLang="nl-NL" sz="1800" b="1">
                <a:latin typeface="Arial" panose="020B0604020202020204" pitchFamily="34" charset="0"/>
                <a:sym typeface="Symbol" panose="05050102010706020507" pitchFamily="18" charset="2"/>
              </a:rPr>
              <a:t>C-C</a:t>
            </a:r>
            <a:r>
              <a:rPr lang="en-US" altLang="nl-NL" sz="1800">
                <a:latin typeface="Arial" panose="020B0604020202020204" pitchFamily="34" charset="0"/>
                <a:sym typeface="Symbol" panose="05050102010706020507" pitchFamily="18" charset="2"/>
              </a:rPr>
              <a:t> bond: </a:t>
            </a:r>
            <a:br>
              <a:rPr lang="en-US" altLang="nl-NL" sz="1800">
                <a:latin typeface="Arial" panose="020B0604020202020204" pitchFamily="34" charset="0"/>
                <a:sym typeface="Symbol" panose="05050102010706020507" pitchFamily="18" charset="2"/>
              </a:rPr>
            </a:br>
            <a:r>
              <a:rPr lang="en-US" altLang="nl-NL" sz="1800" b="1">
                <a:latin typeface="Arial" panose="020B0604020202020204" pitchFamily="34" charset="0"/>
                <a:sym typeface="Symbol" panose="05050102010706020507" pitchFamily="18" charset="2"/>
              </a:rPr>
              <a:t>phi (</a:t>
            </a:r>
            <a:r>
              <a:rPr lang="en-US" altLang="nl-NL" sz="1800" b="1">
                <a:latin typeface="Symbol" panose="05050102010706020507" pitchFamily="18" charset="2"/>
                <a:sym typeface="Symbol" panose="05050102010706020507" pitchFamily="18" charset="2"/>
              </a:rPr>
              <a:t>f</a:t>
            </a:r>
            <a:r>
              <a:rPr lang="en-US" altLang="nl-NL" sz="1800" b="1">
                <a:latin typeface="Arial" panose="020B0604020202020204" pitchFamily="34" charset="0"/>
                <a:sym typeface="Symbol" panose="05050102010706020507" pitchFamily="18" charset="2"/>
              </a:rPr>
              <a:t>) </a:t>
            </a:r>
            <a:r>
              <a:rPr lang="en-US" altLang="nl-NL" sz="1800">
                <a:latin typeface="Arial" panose="020B0604020202020204" pitchFamily="34" charset="0"/>
                <a:sym typeface="Symbol" panose="05050102010706020507" pitchFamily="18" charset="2"/>
              </a:rPr>
              <a:t>en </a:t>
            </a:r>
            <a:r>
              <a:rPr lang="en-US" altLang="nl-NL" sz="1800" b="1">
                <a:latin typeface="Arial" panose="020B0604020202020204" pitchFamily="34" charset="0"/>
                <a:sym typeface="Symbol" panose="05050102010706020507" pitchFamily="18" charset="2"/>
              </a:rPr>
              <a:t>psi (</a:t>
            </a:r>
            <a:r>
              <a:rPr lang="en-US" altLang="nl-NL" sz="1800" b="1">
                <a:latin typeface="Symbol" panose="05050102010706020507" pitchFamily="18" charset="2"/>
                <a:sym typeface="Symbol" panose="05050102010706020507" pitchFamily="18" charset="2"/>
              </a:rPr>
              <a:t>y</a:t>
            </a:r>
            <a:r>
              <a:rPr lang="en-US" altLang="nl-NL" sz="1800" b="1">
                <a:latin typeface="Arial" panose="020B0604020202020204" pitchFamily="34" charset="0"/>
                <a:sym typeface="Symbol" panose="05050102010706020507" pitchFamily="18" charset="2"/>
              </a:rPr>
              <a:t>)</a:t>
            </a:r>
            <a:r>
              <a:rPr lang="en-US" altLang="nl-NL" sz="1800">
                <a:latin typeface="Arial" panose="020B0604020202020204" pitchFamily="34" charset="0"/>
                <a:sym typeface="Symbol" panose="05050102010706020507" pitchFamily="18" charset="2"/>
              </a:rPr>
              <a:t> are the bond angles.</a:t>
            </a:r>
          </a:p>
          <a:p>
            <a:pPr>
              <a:spcBef>
                <a:spcPct val="50000"/>
              </a:spcBef>
              <a:buFontTx/>
              <a:buNone/>
            </a:pPr>
            <a:r>
              <a:rPr lang="en-US" altLang="nl-NL" sz="1800">
                <a:latin typeface="Arial" panose="020B0604020202020204" pitchFamily="34" charset="0"/>
                <a:sym typeface="Symbol" panose="05050102010706020507" pitchFamily="18" charset="2"/>
              </a:rPr>
              <a:t>The six atoms of the peptide group lie in a single plane.</a:t>
            </a:r>
            <a:br>
              <a:rPr lang="en-US" altLang="nl-NL" sz="1800">
                <a:latin typeface="Arial" panose="020B0604020202020204" pitchFamily="34" charset="0"/>
                <a:sym typeface="Symbol" panose="05050102010706020507" pitchFamily="18" charset="2"/>
              </a:rPr>
            </a:br>
            <a:r>
              <a:rPr lang="en-US" altLang="nl-NL" sz="1800">
                <a:latin typeface="Arial" panose="020B0604020202020204" pitchFamily="34" charset="0"/>
                <a:sym typeface="Symbol" panose="05050102010706020507" pitchFamily="18" charset="2"/>
              </a:rPr>
              <a:t/>
            </a:r>
            <a:br>
              <a:rPr lang="en-US" altLang="nl-NL" sz="1800">
                <a:latin typeface="Arial" panose="020B0604020202020204" pitchFamily="34" charset="0"/>
                <a:sym typeface="Symbol" panose="05050102010706020507" pitchFamily="18" charset="2"/>
              </a:rPr>
            </a:br>
            <a:r>
              <a:rPr lang="en-US" altLang="nl-NL" sz="1800">
                <a:latin typeface="Arial" panose="020B0604020202020204" pitchFamily="34" charset="0"/>
                <a:sym typeface="Symbol" panose="05050102010706020507" pitchFamily="18" charset="2"/>
              </a:rPr>
              <a:t>The C</a:t>
            </a:r>
            <a:r>
              <a:rPr lang="en-US" altLang="nl-NL" sz="1800" baseline="-25000">
                <a:latin typeface="Symbol" panose="05050102010706020507" pitchFamily="18" charset="2"/>
                <a:sym typeface="Symbol" panose="05050102010706020507" pitchFamily="18" charset="2"/>
              </a:rPr>
              <a:t>a</a:t>
            </a:r>
            <a:r>
              <a:rPr lang="en-US" altLang="nl-NL" sz="1800">
                <a:latin typeface="Arial" panose="020B0604020202020204" pitchFamily="34" charset="0"/>
                <a:sym typeface="Symbol" panose="05050102010706020507" pitchFamily="18" charset="2"/>
              </a:rPr>
              <a:t> ‘s are the HINGES for the planes.</a:t>
            </a:r>
          </a:p>
          <a:p>
            <a:pPr>
              <a:spcBef>
                <a:spcPct val="50000"/>
              </a:spcBef>
              <a:buFontTx/>
              <a:buNone/>
            </a:pPr>
            <a:r>
              <a:rPr lang="en-GB" altLang="nl-NL" sz="1800">
                <a:latin typeface="Arial" panose="020B0604020202020204" pitchFamily="34" charset="0"/>
                <a:sym typeface="Symbol" panose="05050102010706020507" pitchFamily="18" charset="2"/>
              </a:rPr>
              <a:t>(L. fig 4.2)</a:t>
            </a:r>
          </a:p>
        </p:txBody>
      </p:sp>
      <p:sp>
        <p:nvSpPr>
          <p:cNvPr id="16388" name="Line 4"/>
          <p:cNvSpPr>
            <a:spLocks noChangeShapeType="1"/>
          </p:cNvSpPr>
          <p:nvPr/>
        </p:nvSpPr>
        <p:spPr bwMode="auto">
          <a:xfrm rot="11235192" flipH="1">
            <a:off x="2057400" y="1752600"/>
            <a:ext cx="114300" cy="53340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7127" y="2646218"/>
            <a:ext cx="6336928"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Welk </a:t>
            </a:r>
            <a:r>
              <a:rPr lang="en-US" sz="2800" dirty="0" err="1" smtClean="0">
                <a:latin typeface="Arial" panose="020B0604020202020204" pitchFamily="34" charset="0"/>
                <a:cs typeface="Arial" panose="020B0604020202020204" pitchFamily="34" charset="0"/>
              </a:rPr>
              <a:t>aminozuur</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zorgt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voor</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een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bocht</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242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idx="4294967295"/>
          </p:nvPr>
        </p:nvSpPr>
        <p:spPr>
          <a:xfrm>
            <a:off x="539552" y="188640"/>
            <a:ext cx="8208912" cy="1554162"/>
          </a:xfrm>
        </p:spPr>
        <p:txBody>
          <a:bodyPr>
            <a:normAutofit fontScale="90000"/>
          </a:bodyPr>
          <a:lstStyle/>
          <a:p>
            <a:pPr algn="l"/>
            <a:r>
              <a:rPr lang="nl-NL" altLang="nl-NL" sz="2400" b="1" dirty="0" err="1"/>
              <a:t>Primary</a:t>
            </a:r>
            <a:r>
              <a:rPr lang="nl-NL" altLang="nl-NL" sz="2400" b="1" dirty="0"/>
              <a:t> </a:t>
            </a:r>
            <a:r>
              <a:rPr lang="nl-NL" altLang="nl-NL" sz="2400" b="1" dirty="0" err="1"/>
              <a:t>structure</a:t>
            </a:r>
            <a:r>
              <a:rPr lang="nl-NL" altLang="nl-NL" sz="2400" dirty="0"/>
              <a:t> of  a peptide;</a:t>
            </a:r>
            <a:br>
              <a:rPr lang="nl-NL" altLang="nl-NL" sz="2400" dirty="0"/>
            </a:br>
            <a:r>
              <a:rPr lang="nl-NL" altLang="nl-NL" sz="2400" dirty="0" err="1"/>
              <a:t>Proline</a:t>
            </a:r>
            <a:r>
              <a:rPr lang="nl-NL" altLang="nl-NL" sz="2400" dirty="0"/>
              <a:t> </a:t>
            </a:r>
            <a:r>
              <a:rPr lang="nl-NL" altLang="nl-NL" sz="2400" dirty="0" err="1"/>
              <a:t>gives</a:t>
            </a:r>
            <a:r>
              <a:rPr lang="nl-NL" altLang="nl-NL" sz="2400" dirty="0"/>
              <a:t> a </a:t>
            </a:r>
            <a:r>
              <a:rPr lang="nl-NL" altLang="nl-NL" sz="2400" dirty="0" err="1"/>
              <a:t>bend</a:t>
            </a:r>
            <a:r>
              <a:rPr lang="nl-NL" altLang="nl-NL" sz="2400" dirty="0"/>
              <a:t> in the peptide chain.</a:t>
            </a:r>
            <a:br>
              <a:rPr lang="nl-NL" altLang="nl-NL" sz="2400" dirty="0"/>
            </a:br>
            <a:r>
              <a:rPr lang="nl-NL" altLang="nl-NL" sz="2400" dirty="0" err="1"/>
              <a:t>Proline</a:t>
            </a:r>
            <a:r>
              <a:rPr lang="nl-NL" altLang="nl-NL" sz="2400" dirty="0"/>
              <a:t> has a high </a:t>
            </a:r>
            <a:r>
              <a:rPr lang="nl-NL" altLang="nl-NL" sz="2400" dirty="0" err="1"/>
              <a:t>preference</a:t>
            </a:r>
            <a:r>
              <a:rPr lang="nl-NL" altLang="nl-NL" sz="2400" dirty="0"/>
              <a:t> </a:t>
            </a:r>
            <a:r>
              <a:rPr lang="nl-NL" altLang="nl-NL" sz="2400" dirty="0" err="1"/>
              <a:t>for</a:t>
            </a:r>
            <a:r>
              <a:rPr lang="nl-NL" altLang="nl-NL" sz="2400" dirty="0"/>
              <a:t> </a:t>
            </a:r>
            <a:r>
              <a:rPr lang="nl-NL" altLang="nl-NL" sz="2400" b="1" dirty="0">
                <a:latin typeface="Symbol" pitchFamily="18" charset="2"/>
              </a:rPr>
              <a:t>b</a:t>
            </a:r>
            <a:r>
              <a:rPr lang="nl-NL" altLang="nl-NL" sz="2400" b="1" dirty="0"/>
              <a:t> </a:t>
            </a:r>
            <a:r>
              <a:rPr lang="nl-NL" altLang="nl-NL" sz="2400" b="1" dirty="0" err="1" smtClean="0"/>
              <a:t>turns</a:t>
            </a:r>
            <a:r>
              <a:rPr lang="nl-NL" altLang="nl-NL" sz="2400" b="1" dirty="0" smtClean="0"/>
              <a:t> (</a:t>
            </a:r>
            <a:r>
              <a:rPr lang="nl-NL" altLang="nl-NL" sz="2400" b="1" dirty="0" err="1" smtClean="0"/>
              <a:t>secondary</a:t>
            </a:r>
            <a:r>
              <a:rPr lang="nl-NL" altLang="nl-NL" sz="2400" b="1" dirty="0" smtClean="0"/>
              <a:t> </a:t>
            </a:r>
            <a:r>
              <a:rPr lang="nl-NL" altLang="nl-NL" sz="2400" b="1" dirty="0" err="1" smtClean="0"/>
              <a:t>structure</a:t>
            </a:r>
            <a:r>
              <a:rPr lang="nl-NL" altLang="nl-NL" sz="2400" b="1" dirty="0" smtClean="0"/>
              <a:t>)</a:t>
            </a:r>
            <a:r>
              <a:rPr lang="nl-NL" altLang="nl-NL" sz="2400" dirty="0" smtClean="0"/>
              <a:t>.</a:t>
            </a:r>
            <a:r>
              <a:rPr lang="nl-NL" altLang="nl-NL" sz="2400" dirty="0"/>
              <a:t/>
            </a:r>
            <a:br>
              <a:rPr lang="nl-NL" altLang="nl-NL" sz="2400" dirty="0"/>
            </a:br>
            <a:r>
              <a:rPr lang="nl-NL" altLang="nl-NL" sz="2400" dirty="0" err="1"/>
              <a:t>Proline</a:t>
            </a:r>
            <a:r>
              <a:rPr lang="nl-NL" altLang="nl-NL" sz="2400" dirty="0"/>
              <a:t> is abundant in the </a:t>
            </a:r>
            <a:r>
              <a:rPr lang="nl-NL" altLang="nl-NL" sz="2400" b="1" dirty="0" err="1"/>
              <a:t>polyproline</a:t>
            </a:r>
            <a:r>
              <a:rPr lang="nl-NL" altLang="nl-NL" sz="2400" b="1" dirty="0"/>
              <a:t> helix</a:t>
            </a:r>
            <a:r>
              <a:rPr lang="nl-NL" altLang="nl-NL" sz="2400" dirty="0"/>
              <a:t> of </a:t>
            </a:r>
            <a:r>
              <a:rPr lang="nl-NL" altLang="nl-NL" sz="2400" dirty="0" err="1"/>
              <a:t>collagen</a:t>
            </a:r>
            <a:r>
              <a:rPr lang="nl-NL" altLang="nl-NL" sz="2400" dirty="0"/>
              <a:t>. </a:t>
            </a:r>
          </a:p>
        </p:txBody>
      </p:sp>
      <p:sp>
        <p:nvSpPr>
          <p:cNvPr id="50179" name="Rectangle 6"/>
          <p:cNvSpPr>
            <a:spLocks noGrp="1" noChangeArrowheads="1"/>
          </p:cNvSpPr>
          <p:nvPr>
            <p:ph type="body" sz="half" idx="4294967295"/>
          </p:nvPr>
        </p:nvSpPr>
        <p:spPr>
          <a:xfrm>
            <a:off x="5004048" y="2972192"/>
            <a:ext cx="4352478" cy="3886200"/>
          </a:xfrm>
        </p:spPr>
        <p:txBody>
          <a:bodyPr>
            <a:normAutofit/>
          </a:bodyPr>
          <a:lstStyle/>
          <a:p>
            <a:r>
              <a:rPr lang="nl-NL" altLang="nl-NL" sz="2400" dirty="0"/>
              <a:t>NH</a:t>
            </a:r>
            <a:r>
              <a:rPr lang="nl-NL" altLang="nl-NL" sz="2400" baseline="-25000" dirty="0"/>
              <a:t>3</a:t>
            </a:r>
            <a:r>
              <a:rPr lang="nl-NL" altLang="nl-NL" sz="2400" baseline="30000" dirty="0"/>
              <a:t>+</a:t>
            </a:r>
            <a:r>
              <a:rPr lang="nl-NL" altLang="nl-NL" sz="2400" dirty="0"/>
              <a:t> on the </a:t>
            </a:r>
            <a:r>
              <a:rPr lang="nl-NL" altLang="nl-NL" sz="2400" dirty="0" err="1"/>
              <a:t>left</a:t>
            </a:r>
            <a:endParaRPr lang="nl-NL" altLang="nl-NL" sz="2400" dirty="0"/>
          </a:p>
          <a:p>
            <a:r>
              <a:rPr lang="nl-NL" altLang="nl-NL" sz="2400" dirty="0" smtClean="0"/>
              <a:t>COOH on the right</a:t>
            </a:r>
            <a:endParaRPr lang="nl-NL" altLang="nl-NL" sz="2400" dirty="0"/>
          </a:p>
          <a:p>
            <a:r>
              <a:rPr lang="nl-NL" altLang="nl-NL" sz="2400" dirty="0"/>
              <a:t>effect of </a:t>
            </a:r>
            <a:r>
              <a:rPr lang="nl-NL" altLang="nl-NL" sz="2400" dirty="0" err="1"/>
              <a:t>proline</a:t>
            </a:r>
            <a:r>
              <a:rPr lang="nl-NL" altLang="nl-NL" sz="2400" dirty="0"/>
              <a:t>;</a:t>
            </a:r>
            <a:br>
              <a:rPr lang="nl-NL" altLang="nl-NL" sz="2400" dirty="0"/>
            </a:br>
            <a:r>
              <a:rPr lang="nl-NL" altLang="nl-NL" sz="2400" dirty="0"/>
              <a:t>N in a 5 ring;</a:t>
            </a:r>
            <a:br>
              <a:rPr lang="nl-NL" altLang="nl-NL" sz="2400" dirty="0"/>
            </a:br>
            <a:r>
              <a:rPr lang="nl-NL" altLang="nl-NL" sz="2400" dirty="0" err="1"/>
              <a:t>secondary</a:t>
            </a:r>
            <a:r>
              <a:rPr lang="nl-NL" altLang="nl-NL" sz="2400" dirty="0"/>
              <a:t> </a:t>
            </a:r>
            <a:r>
              <a:rPr lang="nl-NL" altLang="nl-NL" sz="2400" dirty="0" err="1"/>
              <a:t>amino</a:t>
            </a:r>
            <a:r>
              <a:rPr lang="nl-NL" altLang="nl-NL" sz="2400" dirty="0"/>
              <a:t/>
            </a:r>
            <a:br>
              <a:rPr lang="nl-NL" altLang="nl-NL" sz="2400" dirty="0"/>
            </a:br>
            <a:r>
              <a:rPr lang="nl-NL" altLang="nl-NL" sz="2400" dirty="0" err="1"/>
              <a:t>group</a:t>
            </a:r>
            <a:r>
              <a:rPr lang="nl-NL" altLang="nl-NL" sz="2400" dirty="0"/>
              <a:t> (= </a:t>
            </a:r>
            <a:r>
              <a:rPr lang="nl-NL" altLang="nl-NL" sz="2400" dirty="0" err="1"/>
              <a:t>imino</a:t>
            </a:r>
            <a:r>
              <a:rPr lang="nl-NL" altLang="nl-NL" sz="2400" dirty="0"/>
              <a:t> </a:t>
            </a:r>
            <a:r>
              <a:rPr lang="nl-NL" altLang="nl-NL" sz="2400" dirty="0" err="1"/>
              <a:t>group</a:t>
            </a:r>
            <a:r>
              <a:rPr lang="nl-NL" altLang="nl-NL" sz="2400" dirty="0"/>
              <a:t>)</a:t>
            </a:r>
          </a:p>
          <a:p>
            <a:endParaRPr lang="nl-NL" altLang="nl-NL" dirty="0"/>
          </a:p>
        </p:txBody>
      </p:sp>
      <p:pic>
        <p:nvPicPr>
          <p:cNvPr id="50180" name="Picture 7" descr="sevenpeptide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04106" y="1988840"/>
            <a:ext cx="3480420" cy="4640560"/>
          </a:xfrm>
        </p:spPr>
      </p:pic>
    </p:spTree>
    <p:extLst>
      <p:ext uri="{BB962C8B-B14F-4D97-AF65-F5344CB8AC3E}">
        <p14:creationId xmlns:p14="http://schemas.microsoft.com/office/powerpoint/2010/main" val="12807686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1"/>
          <p:cNvSpPr>
            <a:spLocks noGrp="1"/>
          </p:cNvSpPr>
          <p:nvPr>
            <p:ph type="title"/>
          </p:nvPr>
        </p:nvSpPr>
        <p:spPr>
          <a:xfrm>
            <a:off x="685800" y="25400"/>
            <a:ext cx="7772400" cy="1143000"/>
          </a:xfrm>
        </p:spPr>
        <p:txBody>
          <a:bodyPr/>
          <a:lstStyle/>
          <a:p>
            <a:r>
              <a:rPr lang="nl-NL" altLang="nl-NL" smtClean="0"/>
              <a:t>Secundaire structuur</a:t>
            </a:r>
          </a:p>
        </p:txBody>
      </p:sp>
      <p:sp>
        <p:nvSpPr>
          <p:cNvPr id="18435" name="Tijdelijke aanduiding voor inhoud 2"/>
          <p:cNvSpPr>
            <a:spLocks noGrp="1"/>
          </p:cNvSpPr>
          <p:nvPr>
            <p:ph idx="1"/>
          </p:nvPr>
        </p:nvSpPr>
        <p:spPr>
          <a:xfrm>
            <a:off x="476250" y="1435100"/>
            <a:ext cx="7772400" cy="4114800"/>
          </a:xfrm>
        </p:spPr>
        <p:txBody>
          <a:bodyPr/>
          <a:lstStyle/>
          <a:p>
            <a:r>
              <a:rPr lang="nl-NL" altLang="nl-NL" smtClean="0"/>
              <a:t>Verbindingen tussen basisketen</a:t>
            </a:r>
          </a:p>
          <a:p>
            <a:pPr lvl="1"/>
            <a:r>
              <a:rPr lang="nl-NL" altLang="nl-NL" smtClean="0"/>
              <a:t>Waterstofbruggen tussen H en O</a:t>
            </a:r>
          </a:p>
          <a:p>
            <a:pPr lvl="1"/>
            <a:r>
              <a:rPr lang="nl-NL" altLang="nl-NL" smtClean="0"/>
              <a:t>Alleen vanuit amino- en carboxylgroep</a:t>
            </a:r>
          </a:p>
          <a:p>
            <a:pPr lvl="1"/>
            <a:r>
              <a:rPr lang="nl-NL" altLang="nl-NL" smtClean="0"/>
              <a:t>Verschillende manieren van vouwing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idx="4294967295"/>
          </p:nvPr>
        </p:nvSpPr>
        <p:spPr>
          <a:xfrm>
            <a:off x="457200" y="274638"/>
            <a:ext cx="8229600" cy="1554162"/>
          </a:xfrm>
        </p:spPr>
        <p:txBody>
          <a:bodyPr/>
          <a:lstStyle/>
          <a:p>
            <a:pPr algn="l" eaLnBrk="1" hangingPunct="1"/>
            <a:r>
              <a:rPr lang="nl-NL" altLang="en-US" sz="2000" dirty="0" smtClean="0"/>
              <a:t>SECONDARY </a:t>
            </a:r>
            <a:r>
              <a:rPr lang="nl-NL" altLang="en-US" sz="2000" dirty="0" smtClean="0">
                <a:latin typeface="Arial" panose="020B0604020202020204" pitchFamily="34" charset="0"/>
              </a:rPr>
              <a:t>STRUCTURE</a:t>
            </a:r>
            <a:r>
              <a:rPr lang="nl-NL" altLang="en-US" sz="2000" dirty="0" smtClean="0"/>
              <a:t> </a:t>
            </a:r>
            <a:br>
              <a:rPr lang="nl-NL" altLang="en-US" sz="2000" dirty="0" smtClean="0"/>
            </a:br>
            <a:r>
              <a:rPr lang="nl-NL" altLang="en-US" sz="2000" dirty="0"/>
              <a:t/>
            </a:r>
            <a:br>
              <a:rPr lang="nl-NL" altLang="en-US" sz="2000" dirty="0"/>
            </a:br>
            <a:r>
              <a:rPr lang="nl-NL" altLang="en-US" sz="1400" dirty="0" smtClean="0"/>
              <a:t>(</a:t>
            </a:r>
            <a:r>
              <a:rPr lang="nl-NL" altLang="en-US" sz="1400" dirty="0" err="1" smtClean="0"/>
              <a:t>Campb</a:t>
            </a:r>
            <a:r>
              <a:rPr lang="nl-NL" altLang="en-US" sz="1400" dirty="0" smtClean="0"/>
              <a:t>. </a:t>
            </a:r>
            <a:r>
              <a:rPr lang="nl-NL" altLang="en-US" sz="1400" dirty="0" err="1" smtClean="0"/>
              <a:t>fig</a:t>
            </a:r>
            <a:r>
              <a:rPr lang="nl-NL" altLang="en-US" sz="1400" dirty="0" smtClean="0"/>
              <a:t> 5.21)</a:t>
            </a:r>
          </a:p>
        </p:txBody>
      </p:sp>
      <p:sp>
        <p:nvSpPr>
          <p:cNvPr id="21507" name="Rectangle 6"/>
          <p:cNvSpPr>
            <a:spLocks noGrp="1" noChangeArrowheads="1"/>
          </p:cNvSpPr>
          <p:nvPr>
            <p:ph sz="half" idx="4294967295"/>
          </p:nvPr>
        </p:nvSpPr>
        <p:spPr>
          <a:xfrm>
            <a:off x="5715000" y="2209800"/>
            <a:ext cx="2971800" cy="4221163"/>
          </a:xfrm>
        </p:spPr>
        <p:txBody>
          <a:bodyPr/>
          <a:lstStyle/>
          <a:p>
            <a:pPr eaLnBrk="1" hangingPunct="1">
              <a:buFont typeface="Symbol" panose="05050102010706020507" pitchFamily="18" charset="2"/>
              <a:buChar char="a"/>
            </a:pPr>
            <a:r>
              <a:rPr lang="nl-NL" altLang="en-US" sz="2000" dirty="0" smtClean="0"/>
              <a:t>helix </a:t>
            </a:r>
            <a:r>
              <a:rPr lang="nl-NL" altLang="en-US" sz="1800" dirty="0" smtClean="0"/>
              <a:t>(right </a:t>
            </a:r>
            <a:r>
              <a:rPr lang="nl-NL" altLang="en-US" sz="1800" dirty="0" err="1" smtClean="0"/>
              <a:t>handed</a:t>
            </a:r>
            <a:r>
              <a:rPr lang="nl-NL" altLang="en-US" sz="1800" dirty="0" smtClean="0"/>
              <a:t>)</a:t>
            </a:r>
            <a:r>
              <a:rPr lang="nl-NL" altLang="en-US" sz="2000" dirty="0" smtClean="0"/>
              <a:t/>
            </a:r>
            <a:br>
              <a:rPr lang="nl-NL" altLang="en-US" sz="2000" dirty="0" smtClean="0"/>
            </a:br>
            <a:r>
              <a:rPr lang="nl-NL" altLang="en-US" sz="2000" dirty="0" smtClean="0"/>
              <a:t/>
            </a:r>
            <a:br>
              <a:rPr lang="nl-NL" altLang="en-US" sz="2000" dirty="0" smtClean="0"/>
            </a:br>
            <a:endParaRPr lang="nl-NL" altLang="en-US" sz="2000" dirty="0" smtClean="0">
              <a:latin typeface="Symbol" panose="05050102010706020507" pitchFamily="18" charset="2"/>
            </a:endParaRPr>
          </a:p>
          <a:p>
            <a:pPr eaLnBrk="1" hangingPunct="1">
              <a:buFont typeface="Symbol" panose="05050102010706020507" pitchFamily="18" charset="2"/>
              <a:buNone/>
            </a:pPr>
            <a:r>
              <a:rPr lang="nl-NL" altLang="en-US" sz="2000" dirty="0" smtClean="0">
                <a:latin typeface="Symbol" panose="05050102010706020507" pitchFamily="18" charset="2"/>
              </a:rPr>
              <a:t>b-</a:t>
            </a:r>
            <a:r>
              <a:rPr lang="nl-NL" altLang="en-US" sz="2000" dirty="0" err="1" smtClean="0"/>
              <a:t>pleated</a:t>
            </a:r>
            <a:r>
              <a:rPr lang="nl-NL" altLang="en-US" sz="2000" dirty="0" smtClean="0"/>
              <a:t> sheet,</a:t>
            </a:r>
            <a:br>
              <a:rPr lang="nl-NL" altLang="en-US" sz="2000" dirty="0" smtClean="0"/>
            </a:br>
            <a:r>
              <a:rPr lang="nl-NL" altLang="en-US" sz="2000" dirty="0" smtClean="0">
                <a:latin typeface="Symbol" panose="05050102010706020507" pitchFamily="18" charset="2"/>
              </a:rPr>
              <a:t>b-</a:t>
            </a:r>
            <a:r>
              <a:rPr lang="nl-NL" altLang="en-US" sz="2000" dirty="0" err="1" smtClean="0"/>
              <a:t>conformation</a:t>
            </a:r>
            <a:r>
              <a:rPr lang="nl-NL" altLang="en-US" sz="2000" dirty="0" smtClean="0"/>
              <a:t/>
            </a:r>
            <a:br>
              <a:rPr lang="nl-NL" altLang="en-US" sz="2000" dirty="0" smtClean="0"/>
            </a:br>
            <a:r>
              <a:rPr lang="nl-NL" altLang="en-US" sz="2000" dirty="0" smtClean="0"/>
              <a:t>or     </a:t>
            </a:r>
            <a:r>
              <a:rPr lang="nl-NL" altLang="en-US" sz="2000" dirty="0" smtClean="0">
                <a:latin typeface="Symbol" panose="05050102010706020507" pitchFamily="18" charset="2"/>
              </a:rPr>
              <a:t>b</a:t>
            </a:r>
            <a:r>
              <a:rPr lang="nl-NL" altLang="en-US" sz="2000" dirty="0" smtClean="0"/>
              <a:t>-</a:t>
            </a:r>
            <a:r>
              <a:rPr lang="nl-NL" altLang="en-US" sz="2000" dirty="0" err="1" smtClean="0"/>
              <a:t>structure</a:t>
            </a:r>
            <a:r>
              <a:rPr lang="nl-NL" altLang="en-US" sz="2000" dirty="0" smtClean="0"/>
              <a:t> </a:t>
            </a:r>
            <a:br>
              <a:rPr lang="nl-NL" altLang="en-US" sz="2000" dirty="0" smtClean="0"/>
            </a:br>
            <a:r>
              <a:rPr lang="nl-NL" altLang="en-US" sz="2000" dirty="0" smtClean="0"/>
              <a:t/>
            </a:r>
            <a:br>
              <a:rPr lang="nl-NL" altLang="en-US" sz="2000" dirty="0" smtClean="0"/>
            </a:br>
            <a:endParaRPr lang="nl-NL" altLang="en-US" sz="2000" dirty="0" smtClean="0"/>
          </a:p>
          <a:p>
            <a:pPr eaLnBrk="1" hangingPunct="1">
              <a:buFont typeface="Symbol" panose="05050102010706020507" pitchFamily="18" charset="2"/>
              <a:buNone/>
            </a:pPr>
            <a:r>
              <a:rPr lang="nl-NL" altLang="en-US" sz="2000" dirty="0" smtClean="0">
                <a:latin typeface="Symbol" panose="05050102010706020507" pitchFamily="18" charset="2"/>
              </a:rPr>
              <a:t>b-</a:t>
            </a:r>
            <a:r>
              <a:rPr lang="nl-NL" altLang="en-US" sz="2000" dirty="0" err="1" smtClean="0"/>
              <a:t>turns</a:t>
            </a:r>
            <a:r>
              <a:rPr lang="nl-NL" altLang="en-US" sz="2000" dirty="0" smtClean="0"/>
              <a:t> </a:t>
            </a:r>
            <a:r>
              <a:rPr lang="nl-NL" altLang="en-US" sz="2000" dirty="0" err="1" smtClean="0"/>
              <a:t>and</a:t>
            </a:r>
            <a:r>
              <a:rPr lang="nl-NL" altLang="en-US" sz="2000" dirty="0" smtClean="0"/>
              <a:t> </a:t>
            </a:r>
            <a:br>
              <a:rPr lang="nl-NL" altLang="en-US" sz="2000" dirty="0" smtClean="0"/>
            </a:br>
            <a:r>
              <a:rPr lang="nl-NL" altLang="en-US" sz="2000" dirty="0" smtClean="0"/>
              <a:t>              loops</a:t>
            </a:r>
            <a:br>
              <a:rPr lang="nl-NL" altLang="en-US" sz="2000" dirty="0" smtClean="0"/>
            </a:br>
            <a:endParaRPr lang="nl-NL" altLang="en-US" sz="2000" dirty="0" smtClean="0">
              <a:latin typeface="Symbol" panose="05050102010706020507" pitchFamily="18" charset="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457200" y="115888"/>
            <a:ext cx="8229600" cy="1865312"/>
          </a:xfrm>
        </p:spPr>
        <p:txBody>
          <a:bodyPr/>
          <a:lstStyle/>
          <a:p>
            <a:pPr algn="l" eaLnBrk="1" hangingPunct="1"/>
            <a:r>
              <a:rPr lang="nl-NL" altLang="en-US" sz="2000" smtClean="0"/>
              <a:t>Geometric most real look; primary structure, the peptide</a:t>
            </a:r>
            <a:br>
              <a:rPr lang="nl-NL" altLang="en-US" sz="2000" smtClean="0"/>
            </a:br>
            <a:r>
              <a:rPr lang="nl-NL" altLang="en-US" sz="2000" smtClean="0"/>
              <a:t>strand is in its most stretched structure, like in </a:t>
            </a:r>
            <a:r>
              <a:rPr lang="nl-NL" altLang="en-US" sz="2000" smtClean="0">
                <a:latin typeface="Symbol" panose="05050102010706020507" pitchFamily="18" charset="2"/>
              </a:rPr>
              <a:t>b</a:t>
            </a:r>
            <a:r>
              <a:rPr lang="nl-NL" altLang="en-US" sz="2000" smtClean="0"/>
              <a:t> strands.</a:t>
            </a:r>
            <a:br>
              <a:rPr lang="nl-NL" altLang="en-US" sz="2000" smtClean="0"/>
            </a:br>
            <a:r>
              <a:rPr lang="nl-NL" altLang="en-US" sz="2000" smtClean="0"/>
              <a:t/>
            </a:r>
            <a:br>
              <a:rPr lang="nl-NL" altLang="en-US" sz="2000" smtClean="0"/>
            </a:br>
            <a:r>
              <a:rPr lang="nl-NL" altLang="en-US" sz="2000" smtClean="0"/>
              <a:t>                                              H-bonds formed in an  </a:t>
            </a:r>
            <a:r>
              <a:rPr lang="nl-NL" altLang="en-US" sz="2000" smtClean="0">
                <a:latin typeface="Symbol" panose="05050102010706020507" pitchFamily="18" charset="2"/>
              </a:rPr>
              <a:t>a</a:t>
            </a:r>
            <a:r>
              <a:rPr lang="nl-NL" altLang="en-US" sz="2000" smtClean="0"/>
              <a:t> helix</a:t>
            </a:r>
            <a:br>
              <a:rPr lang="nl-NL" altLang="en-US" sz="2000" smtClean="0"/>
            </a:br>
            <a:r>
              <a:rPr lang="nl-NL" altLang="en-US" sz="1200" smtClean="0"/>
              <a:t>(Str fig 3.30)</a:t>
            </a:r>
          </a:p>
        </p:txBody>
      </p:sp>
      <p:pic>
        <p:nvPicPr>
          <p:cNvPr id="19459" name="Picture 3"/>
          <p:cNvPicPr>
            <a:picLocks noGrp="1" noChangeAspect="1" noChangeArrowheads="1"/>
          </p:cNvPicPr>
          <p:nvPr>
            <p:ph type="body" sz="half" idx="4294967295"/>
          </p:nvPr>
        </p:nvPicPr>
        <p:blipFill>
          <a:blip r:embed="rId3">
            <a:extLst>
              <a:ext uri="{28A0092B-C50C-407E-A947-70E740481C1C}">
                <a14:useLocalDpi xmlns:a14="http://schemas.microsoft.com/office/drawing/2010/main" val="0"/>
              </a:ext>
            </a:extLst>
          </a:blip>
          <a:srcRect/>
          <a:stretch>
            <a:fillRect/>
          </a:stretch>
        </p:blipFill>
        <p:spPr>
          <a:xfrm>
            <a:off x="685800" y="2743200"/>
            <a:ext cx="7772400" cy="1638300"/>
          </a:xfrm>
          <a:noFill/>
        </p:spPr>
      </p:pic>
      <p:pic>
        <p:nvPicPr>
          <p:cNvPr id="19460" name="Picture 4"/>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09600" y="4495800"/>
            <a:ext cx="7993063" cy="2087563"/>
          </a:xfr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idx="4294967295"/>
          </p:nvPr>
        </p:nvSpPr>
        <p:spPr>
          <a:xfrm>
            <a:off x="685800" y="609600"/>
            <a:ext cx="7772400" cy="868363"/>
          </a:xfrm>
        </p:spPr>
        <p:txBody>
          <a:bodyPr/>
          <a:lstStyle/>
          <a:p>
            <a:pPr algn="l" eaLnBrk="1" hangingPunct="1"/>
            <a:r>
              <a:rPr lang="nl-NL" altLang="en-US" sz="2000" smtClean="0"/>
              <a:t>secondary structure;  the </a:t>
            </a:r>
            <a:r>
              <a:rPr lang="nl-NL" altLang="en-US" sz="2000" b="1" smtClean="0">
                <a:latin typeface="Symbol" panose="05050102010706020507" pitchFamily="18" charset="2"/>
              </a:rPr>
              <a:t>a</a:t>
            </a:r>
            <a:r>
              <a:rPr lang="nl-NL" altLang="en-US" sz="2000" b="1" smtClean="0"/>
              <a:t> helix</a:t>
            </a:r>
            <a:r>
              <a:rPr lang="nl-NL" altLang="en-US" sz="2000" smtClean="0"/>
              <a:t/>
            </a:r>
            <a:br>
              <a:rPr lang="nl-NL" altLang="en-US" sz="2000" smtClean="0"/>
            </a:br>
            <a:r>
              <a:rPr lang="nl-NL" altLang="en-US" sz="1600" smtClean="0"/>
              <a:t>(other secondary structures are </a:t>
            </a:r>
            <a:r>
              <a:rPr lang="nl-NL" altLang="en-US" sz="1600" smtClean="0">
                <a:latin typeface="Symbol" panose="05050102010706020507" pitchFamily="18" charset="2"/>
              </a:rPr>
              <a:t>b</a:t>
            </a:r>
            <a:r>
              <a:rPr lang="nl-NL" altLang="en-US" sz="1600" smtClean="0"/>
              <a:t> conformations and </a:t>
            </a:r>
            <a:r>
              <a:rPr lang="nl-NL" altLang="en-US" sz="1600" smtClean="0">
                <a:latin typeface="Symbol" panose="05050102010706020507" pitchFamily="18" charset="2"/>
              </a:rPr>
              <a:t>b</a:t>
            </a:r>
            <a:r>
              <a:rPr lang="nl-NL" altLang="en-US" sz="1600" smtClean="0"/>
              <a:t> turns)    </a:t>
            </a:r>
            <a:r>
              <a:rPr lang="nl-NL" altLang="en-US" sz="1000" smtClean="0"/>
              <a:t>(Brock fig 3.13)</a:t>
            </a:r>
            <a:endParaRPr lang="nl-NL" altLang="en-US" sz="1600" smtClean="0"/>
          </a:p>
        </p:txBody>
      </p:sp>
      <p:sp>
        <p:nvSpPr>
          <p:cNvPr id="22531" name="Rectangle 6"/>
          <p:cNvSpPr>
            <a:spLocks noGrp="1" noChangeArrowheads="1"/>
          </p:cNvSpPr>
          <p:nvPr>
            <p:ph type="body" sz="half" idx="4294967295"/>
          </p:nvPr>
        </p:nvSpPr>
        <p:spPr>
          <a:xfrm>
            <a:off x="4932363" y="2349500"/>
            <a:ext cx="4038600" cy="4248150"/>
          </a:xfrm>
        </p:spPr>
        <p:txBody>
          <a:bodyPr/>
          <a:lstStyle/>
          <a:p>
            <a:pPr eaLnBrk="1" hangingPunct="1"/>
            <a:r>
              <a:rPr lang="nl-NL" altLang="en-US" sz="2000" smtClean="0"/>
              <a:t>Stabilized by H-bonds between </a:t>
            </a:r>
            <a:br>
              <a:rPr lang="nl-NL" altLang="en-US" sz="2000" smtClean="0"/>
            </a:br>
            <a:r>
              <a:rPr lang="nl-NL" altLang="en-US" sz="2000" smtClean="0"/>
              <a:t>C = O  and  H – N</a:t>
            </a:r>
            <a:br>
              <a:rPr lang="nl-NL" altLang="en-US" sz="2000" smtClean="0"/>
            </a:br>
            <a:r>
              <a:rPr lang="nl-NL" altLang="en-US" sz="2000" smtClean="0"/>
              <a:t/>
            </a:r>
            <a:br>
              <a:rPr lang="nl-NL" altLang="en-US" sz="2000" smtClean="0"/>
            </a:br>
            <a:r>
              <a:rPr lang="nl-NL" altLang="en-US" sz="2000" smtClean="0"/>
              <a:t>of the peptide backbone</a:t>
            </a:r>
            <a:br>
              <a:rPr lang="nl-NL" altLang="en-US" sz="2000" smtClean="0"/>
            </a:br>
            <a:r>
              <a:rPr lang="nl-NL" altLang="en-US" sz="2000" smtClean="0"/>
              <a:t/>
            </a:r>
            <a:br>
              <a:rPr lang="nl-NL" altLang="en-US" sz="2000" smtClean="0"/>
            </a:br>
            <a:r>
              <a:rPr lang="nl-NL" altLang="en-US" sz="2000" smtClean="0"/>
              <a:t>4 residues up or</a:t>
            </a:r>
            <a:br>
              <a:rPr lang="nl-NL" altLang="en-US" sz="2000" smtClean="0"/>
            </a:br>
            <a:r>
              <a:rPr lang="nl-NL" altLang="en-US" sz="2000" smtClean="0"/>
              <a:t>downstream</a:t>
            </a:r>
            <a:br>
              <a:rPr lang="nl-NL" altLang="en-US" sz="2000" smtClean="0"/>
            </a:br>
            <a:endParaRPr lang="nl-NL" altLang="en-US" sz="2000" smtClean="0"/>
          </a:p>
          <a:p>
            <a:pPr eaLnBrk="1" hangingPunct="1"/>
            <a:r>
              <a:rPr lang="nl-NL" altLang="en-US" sz="2000" smtClean="0"/>
              <a:t>The rise in one turn is</a:t>
            </a:r>
            <a:br>
              <a:rPr lang="nl-NL" altLang="en-US" sz="2000" smtClean="0"/>
            </a:br>
            <a:r>
              <a:rPr lang="nl-NL" altLang="en-US" sz="2000" smtClean="0"/>
              <a:t>5.4 A; in one turn are 3.6 residues  </a:t>
            </a:r>
            <a:r>
              <a:rPr lang="nl-NL" altLang="en-US" sz="2000" smtClean="0">
                <a:sym typeface="Wingdings" panose="05000000000000000000" pitchFamily="2" charset="2"/>
              </a:rPr>
              <a:t> </a:t>
            </a:r>
            <a:r>
              <a:rPr lang="nl-NL" altLang="en-US" sz="2000" smtClean="0"/>
              <a:t>rise per residue is 1.5 A</a:t>
            </a:r>
          </a:p>
        </p:txBody>
      </p:sp>
      <p:pic>
        <p:nvPicPr>
          <p:cNvPr id="22532" name="Picture 7" descr="helix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457200" y="1447800"/>
            <a:ext cx="3962400" cy="49530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2996952"/>
            <a:ext cx="8229369" cy="830997"/>
          </a:xfrm>
          <a:prstGeom prst="rect">
            <a:avLst/>
          </a:prstGeom>
          <a:noFill/>
        </p:spPr>
        <p:txBody>
          <a:bodyPr wrap="none" rtlCol="0">
            <a:spAutoFit/>
          </a:bodyPr>
          <a:lstStyle/>
          <a:p>
            <a:r>
              <a:rPr lang="en-US" dirty="0" err="1" smtClean="0">
                <a:latin typeface="Arial" panose="020B0604020202020204" pitchFamily="34" charset="0"/>
                <a:cs typeface="Arial" panose="020B0604020202020204" pitchFamily="34" charset="0"/>
              </a:rPr>
              <a:t>Welke</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aminozuren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zijn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bijna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niet</a:t>
            </a:r>
            <a:r>
              <a:rPr lang="en-US" dirty="0" smtClean="0">
                <a:latin typeface="Arial" panose="020B0604020202020204" pitchFamily="34" charset="0"/>
                <a:cs typeface="Arial" panose="020B0604020202020204" pitchFamily="34" charset="0"/>
              </a:rPr>
              <a:t> te </a:t>
            </a:r>
            <a:r>
              <a:rPr lang="en-US" dirty="0" err="1" smtClean="0">
                <a:latin typeface="Arial" panose="020B0604020202020204" pitchFamily="34" charset="0"/>
                <a:cs typeface="Arial" panose="020B0604020202020204" pitchFamily="34" charset="0"/>
              </a:rPr>
              <a:t>vinden</a:t>
            </a:r>
            <a:r>
              <a:rPr lang="en-US" dirty="0" smtClean="0">
                <a:latin typeface="Arial" panose="020B0604020202020204" pitchFamily="34" charset="0"/>
                <a:cs typeface="Arial" panose="020B0604020202020204" pitchFamily="34" charset="0"/>
              </a:rPr>
              <a:t> in </a:t>
            </a:r>
            <a:r>
              <a:rPr lang="en-US" dirty="0" err="1" smtClean="0">
                <a:latin typeface="Arial" panose="020B0604020202020204" pitchFamily="34" charset="0"/>
                <a:cs typeface="Arial" panose="020B0604020202020204" pitchFamily="34" charset="0"/>
              </a:rPr>
              <a:t>een</a:t>
            </a:r>
            <a:r>
              <a:rPr lang="en-US" dirty="0" smtClean="0">
                <a:latin typeface="Arial" panose="020B0604020202020204" pitchFamily="34" charset="0"/>
                <a:cs typeface="Arial" panose="020B0604020202020204" pitchFamily="34" charset="0"/>
              </a:rPr>
              <a:t> a-helix?</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4318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1412776"/>
            <a:ext cx="7200800" cy="3046988"/>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Proline: </a:t>
            </a:r>
          </a:p>
          <a:p>
            <a:r>
              <a:rPr lang="en-US" dirty="0" smtClean="0">
                <a:latin typeface="Arial" panose="020B0604020202020204" pitchFamily="34" charset="0"/>
                <a:cs typeface="Arial" panose="020B0604020202020204" pitchFamily="34" charset="0"/>
              </a:rPr>
              <a:t>Ring is </a:t>
            </a:r>
            <a:r>
              <a:rPr lang="en-US" dirty="0" err="1" smtClean="0">
                <a:latin typeface="Arial" panose="020B0604020202020204" pitchFamily="34" charset="0"/>
                <a:cs typeface="Arial" panose="020B0604020202020204" pitchFamily="34" charset="0"/>
              </a:rPr>
              <a:t>niet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buigzaam</a:t>
            </a:r>
            <a:r>
              <a:rPr lang="en-US" dirty="0" smtClean="0">
                <a:latin typeface="Arial" panose="020B0604020202020204" pitchFamily="34" charset="0"/>
                <a:cs typeface="Arial" panose="020B0604020202020204" pitchFamily="34" charset="0"/>
              </a:rPr>
              <a:t> en </a:t>
            </a:r>
          </a:p>
          <a:p>
            <a:r>
              <a:rPr lang="en-US" dirty="0" err="1" smtClean="0">
                <a:latin typeface="Arial" panose="020B0604020202020204" pitchFamily="34" charset="0"/>
                <a:cs typeface="Arial" panose="020B0604020202020204" pitchFamily="34" charset="0"/>
              </a:rPr>
              <a:t>kan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geen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waterstofbruggen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vormen</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Glycine:</a:t>
            </a:r>
          </a:p>
          <a:p>
            <a:r>
              <a:rPr lang="en-US" dirty="0" smtClean="0">
                <a:latin typeface="Arial" panose="020B0604020202020204" pitchFamily="34" charset="0"/>
                <a:cs typeface="Arial" panose="020B0604020202020204" pitchFamily="34" charset="0"/>
              </a:rPr>
              <a:t>Te flexible </a:t>
            </a:r>
            <a:r>
              <a:rPr lang="en-US" dirty="0" err="1" smtClean="0">
                <a:latin typeface="Arial" panose="020B0604020202020204" pitchFamily="34" charset="0"/>
                <a:cs typeface="Arial" panose="020B0604020202020204" pitchFamily="34" charset="0"/>
              </a:rPr>
              <a:t>waardoor</a:t>
            </a:r>
            <a:r>
              <a:rPr lang="en-US" dirty="0" smtClean="0">
                <a:latin typeface="Arial" panose="020B0604020202020204" pitchFamily="34" charset="0"/>
                <a:cs typeface="Arial" panose="020B0604020202020204" pitchFamily="34" charset="0"/>
              </a:rPr>
              <a:t> het </a:t>
            </a:r>
            <a:r>
              <a:rPr lang="en-US" dirty="0" err="1" smtClean="0">
                <a:latin typeface="Arial" panose="020B0604020202020204" pitchFamily="34" charset="0"/>
                <a:cs typeface="Arial" panose="020B0604020202020204" pitchFamily="34" charset="0"/>
              </a:rPr>
              <a:t>teveel</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energie</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kost</a:t>
            </a:r>
            <a:r>
              <a:rPr lang="en-US" dirty="0" smtClean="0">
                <a:latin typeface="Arial" panose="020B0604020202020204" pitchFamily="34" charset="0"/>
                <a:cs typeface="Arial" panose="020B0604020202020204" pitchFamily="34" charset="0"/>
              </a:rPr>
              <a:t> om glycine </a:t>
            </a:r>
            <a:r>
              <a:rPr lang="en-US" dirty="0" err="1" smtClean="0">
                <a:latin typeface="Arial" panose="020B0604020202020204" pitchFamily="34" charset="0"/>
                <a:cs typeface="Arial" panose="020B0604020202020204" pitchFamily="34" charset="0"/>
              </a:rPr>
              <a:t>sterk</a:t>
            </a:r>
            <a:r>
              <a:rPr lang="en-US" dirty="0" smtClean="0">
                <a:latin typeface="Arial" panose="020B0604020202020204" pitchFamily="34" charset="0"/>
                <a:cs typeface="Arial" panose="020B0604020202020204" pitchFamily="34" charset="0"/>
              </a:rPr>
              <a:t> te </a:t>
            </a:r>
            <a:r>
              <a:rPr lang="en-US" dirty="0" err="1" smtClean="0">
                <a:latin typeface="Arial" panose="020B0604020202020204" pitchFamily="34" charset="0"/>
                <a:cs typeface="Arial" panose="020B0604020202020204" pitchFamily="34" charset="0"/>
              </a:rPr>
              <a:t>houden</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5295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5364088" y="250325"/>
            <a:ext cx="3178175" cy="6323012"/>
          </a:xfrm>
        </p:spPr>
        <p:txBody>
          <a:bodyPr/>
          <a:lstStyle/>
          <a:p>
            <a:pPr algn="l" eaLnBrk="1" hangingPunct="1"/>
            <a:r>
              <a:rPr lang="nl-NL" altLang="en-US" sz="1800" dirty="0" err="1" smtClean="0"/>
              <a:t>Secondary</a:t>
            </a:r>
            <a:r>
              <a:rPr lang="nl-NL" altLang="en-US" sz="1800" dirty="0" smtClean="0"/>
              <a:t> </a:t>
            </a:r>
            <a:r>
              <a:rPr lang="nl-NL" altLang="en-US" sz="1800" dirty="0" err="1" smtClean="0"/>
              <a:t>structure</a:t>
            </a:r>
            <a:r>
              <a:rPr lang="nl-NL" altLang="en-US" sz="1800" dirty="0" smtClean="0"/>
              <a:t>; </a:t>
            </a:r>
            <a:br>
              <a:rPr lang="nl-NL" altLang="en-US" sz="1800" dirty="0" smtClean="0"/>
            </a:br>
            <a:r>
              <a:rPr lang="nl-NL" altLang="en-US" sz="1800" dirty="0" smtClean="0">
                <a:latin typeface="Symbol" panose="05050102010706020507" pitchFamily="18" charset="2"/>
              </a:rPr>
              <a:t>b</a:t>
            </a:r>
            <a:r>
              <a:rPr lang="nl-NL" altLang="en-US" sz="1800" dirty="0" smtClean="0"/>
              <a:t>-sheet,  </a:t>
            </a:r>
            <a:r>
              <a:rPr lang="nl-NL" altLang="en-US" sz="1800" dirty="0" smtClean="0">
                <a:latin typeface="Symbol" panose="05050102010706020507" pitchFamily="18" charset="2"/>
              </a:rPr>
              <a:t>b</a:t>
            </a:r>
            <a:r>
              <a:rPr lang="nl-NL" altLang="en-US" sz="1800" dirty="0" smtClean="0"/>
              <a:t>-</a:t>
            </a:r>
            <a:r>
              <a:rPr lang="nl-NL" altLang="en-US" sz="1800" dirty="0" err="1" smtClean="0"/>
              <a:t>conformation</a:t>
            </a:r>
            <a:r>
              <a:rPr lang="nl-NL" altLang="en-US" sz="1800" dirty="0" smtClean="0"/>
              <a:t> or </a:t>
            </a:r>
            <a:r>
              <a:rPr lang="nl-NL" altLang="en-US" sz="1800" b="1" dirty="0" smtClean="0">
                <a:latin typeface="Symbol" panose="05050102010706020507" pitchFamily="18" charset="2"/>
              </a:rPr>
              <a:t>b</a:t>
            </a:r>
            <a:r>
              <a:rPr lang="nl-NL" altLang="en-US" sz="1800" b="1" dirty="0" smtClean="0"/>
              <a:t>-</a:t>
            </a:r>
            <a:r>
              <a:rPr lang="nl-NL" altLang="en-US" sz="1800" b="1" dirty="0" err="1" smtClean="0"/>
              <a:t>structure</a:t>
            </a:r>
            <a:r>
              <a:rPr lang="nl-NL" altLang="en-US" sz="1800" dirty="0" smtClean="0"/>
              <a:t>. </a:t>
            </a:r>
            <a:r>
              <a:rPr lang="nl-NL" altLang="en-US" sz="1800" dirty="0" smtClean="0">
                <a:latin typeface="Symbol" panose="05050102010706020507" pitchFamily="18" charset="2"/>
              </a:rPr>
              <a:t/>
            </a:r>
            <a:br>
              <a:rPr lang="nl-NL" altLang="en-US" sz="1800" dirty="0" smtClean="0">
                <a:latin typeface="Symbol" panose="05050102010706020507" pitchFamily="18" charset="2"/>
              </a:rPr>
            </a:br>
            <a:r>
              <a:rPr lang="nl-NL" altLang="en-US" sz="1800" dirty="0" err="1" smtClean="0"/>
              <a:t>Arises</a:t>
            </a:r>
            <a:r>
              <a:rPr lang="nl-NL" altLang="en-US" sz="1800" dirty="0" smtClean="0"/>
              <a:t> </a:t>
            </a:r>
            <a:r>
              <a:rPr lang="nl-NL" altLang="en-US" sz="1800" dirty="0" err="1" smtClean="0"/>
              <a:t>when</a:t>
            </a:r>
            <a:r>
              <a:rPr lang="nl-NL" altLang="en-US" sz="1800" dirty="0" smtClean="0"/>
              <a:t> 2 or more </a:t>
            </a:r>
            <a:r>
              <a:rPr lang="nl-NL" altLang="en-US" sz="1800" dirty="0" smtClean="0">
                <a:latin typeface="Symbol" panose="05050102010706020507" pitchFamily="18" charset="2"/>
              </a:rPr>
              <a:t>b</a:t>
            </a:r>
            <a:r>
              <a:rPr lang="nl-NL" altLang="en-US" sz="1800" dirty="0" smtClean="0"/>
              <a:t> </a:t>
            </a:r>
            <a:r>
              <a:rPr lang="nl-NL" altLang="en-US" sz="1800" dirty="0" err="1" smtClean="0"/>
              <a:t>strands</a:t>
            </a:r>
            <a:r>
              <a:rPr lang="nl-NL" altLang="en-US" sz="1800" dirty="0" smtClean="0"/>
              <a:t> are </a:t>
            </a:r>
            <a:r>
              <a:rPr lang="nl-NL" altLang="en-US" sz="1800" dirty="0" err="1" smtClean="0"/>
              <a:t>arranged</a:t>
            </a:r>
            <a:r>
              <a:rPr lang="nl-NL" altLang="en-US" sz="1800" dirty="0" smtClean="0"/>
              <a:t> side </a:t>
            </a:r>
            <a:r>
              <a:rPr lang="nl-NL" altLang="en-US" sz="1800" dirty="0" err="1" smtClean="0"/>
              <a:t>by</a:t>
            </a:r>
            <a:r>
              <a:rPr lang="nl-NL" altLang="en-US" sz="1800" dirty="0" smtClean="0"/>
              <a:t> side.</a:t>
            </a:r>
            <a:br>
              <a:rPr lang="nl-NL" altLang="en-US" sz="1800" dirty="0" smtClean="0"/>
            </a:br>
            <a:r>
              <a:rPr lang="nl-NL" altLang="en-US" sz="1800" dirty="0" smtClean="0"/>
              <a:t/>
            </a:r>
            <a:br>
              <a:rPr lang="nl-NL" altLang="en-US" sz="1800" dirty="0" smtClean="0"/>
            </a:br>
            <a:r>
              <a:rPr lang="nl-NL" altLang="en-US" sz="1800" dirty="0" smtClean="0">
                <a:latin typeface="Symbol" panose="05050102010706020507" pitchFamily="18" charset="2"/>
              </a:rPr>
              <a:t>b</a:t>
            </a:r>
            <a:r>
              <a:rPr lang="nl-NL" altLang="en-US" sz="1800" dirty="0" smtClean="0"/>
              <a:t>-</a:t>
            </a:r>
            <a:r>
              <a:rPr lang="nl-NL" altLang="en-US" sz="1800" dirty="0" err="1" smtClean="0"/>
              <a:t>structures</a:t>
            </a:r>
            <a:r>
              <a:rPr lang="nl-NL" altLang="en-US" sz="1800" dirty="0" smtClean="0"/>
              <a:t> are </a:t>
            </a:r>
            <a:r>
              <a:rPr lang="nl-NL" altLang="en-US" sz="1800" dirty="0" err="1" smtClean="0"/>
              <a:t>stabilized</a:t>
            </a:r>
            <a:r>
              <a:rPr lang="nl-NL" altLang="en-US" sz="1800" dirty="0" smtClean="0"/>
              <a:t> </a:t>
            </a:r>
            <a:r>
              <a:rPr lang="nl-NL" altLang="en-US" sz="1800" dirty="0" err="1" smtClean="0"/>
              <a:t>by</a:t>
            </a:r>
            <a:r>
              <a:rPr lang="nl-NL" altLang="en-US" sz="1800" dirty="0" smtClean="0"/>
              <a:t> H-</a:t>
            </a:r>
            <a:r>
              <a:rPr lang="nl-NL" altLang="en-US" sz="1800" dirty="0" err="1" smtClean="0"/>
              <a:t>bonds</a:t>
            </a:r>
            <a:r>
              <a:rPr lang="nl-NL" altLang="en-US" sz="1800" dirty="0" smtClean="0"/>
              <a:t> of </a:t>
            </a:r>
            <a:r>
              <a:rPr lang="nl-NL" altLang="en-US" sz="1800" dirty="0" err="1" smtClean="0"/>
              <a:t>the</a:t>
            </a:r>
            <a:r>
              <a:rPr lang="nl-NL" altLang="en-US" sz="1800" dirty="0" smtClean="0"/>
              <a:t> peptide backbone.</a:t>
            </a:r>
            <a:br>
              <a:rPr lang="nl-NL" altLang="en-US" sz="1800" dirty="0" smtClean="0"/>
            </a:br>
            <a:r>
              <a:rPr lang="nl-NL" altLang="en-US" sz="1800" dirty="0" smtClean="0"/>
              <a:t/>
            </a:r>
            <a:br>
              <a:rPr lang="nl-NL" altLang="en-US" sz="1800" dirty="0" smtClean="0"/>
            </a:br>
            <a:r>
              <a:rPr lang="nl-NL" altLang="en-US" sz="1800" dirty="0" smtClean="0"/>
              <a:t>The peptide chain in a  </a:t>
            </a:r>
            <a:br>
              <a:rPr lang="nl-NL" altLang="en-US" sz="1800" dirty="0" smtClean="0"/>
            </a:br>
            <a:r>
              <a:rPr lang="nl-NL" altLang="en-US" sz="1800" dirty="0" smtClean="0">
                <a:latin typeface="Symbol" panose="05050102010706020507" pitchFamily="18" charset="2"/>
              </a:rPr>
              <a:t>b</a:t>
            </a:r>
            <a:r>
              <a:rPr lang="nl-NL" altLang="en-US" sz="1800" dirty="0" smtClean="0"/>
              <a:t> strand is in </a:t>
            </a:r>
            <a:r>
              <a:rPr lang="nl-NL" altLang="en-US" sz="1800" dirty="0" err="1" smtClean="0"/>
              <a:t>its</a:t>
            </a:r>
            <a:r>
              <a:rPr lang="nl-NL" altLang="en-US" sz="1800" dirty="0" smtClean="0"/>
              <a:t> </a:t>
            </a:r>
            <a:r>
              <a:rPr lang="nl-NL" altLang="en-US" sz="1800" b="1" dirty="0" smtClean="0"/>
              <a:t>most </a:t>
            </a:r>
            <a:r>
              <a:rPr lang="nl-NL" altLang="en-US" sz="1800" b="1" dirty="0" err="1" smtClean="0"/>
              <a:t>stretched</a:t>
            </a:r>
            <a:r>
              <a:rPr lang="nl-NL" altLang="en-US" sz="1800" b="1" dirty="0" smtClean="0"/>
              <a:t> form</a:t>
            </a:r>
            <a:r>
              <a:rPr lang="nl-NL" altLang="en-US" sz="1800" dirty="0" smtClean="0"/>
              <a:t>, </a:t>
            </a:r>
            <a:br>
              <a:rPr lang="nl-NL" altLang="en-US" sz="1800" dirty="0" smtClean="0"/>
            </a:br>
            <a:r>
              <a:rPr lang="nl-NL" altLang="en-US" sz="1800" dirty="0" err="1" smtClean="0"/>
              <a:t>the</a:t>
            </a:r>
            <a:r>
              <a:rPr lang="nl-NL" altLang="en-US" sz="1800" dirty="0" smtClean="0"/>
              <a:t> </a:t>
            </a:r>
            <a:r>
              <a:rPr lang="nl-NL" altLang="en-US" sz="1800" dirty="0" err="1" smtClean="0"/>
              <a:t>length</a:t>
            </a:r>
            <a:r>
              <a:rPr lang="nl-NL" altLang="en-US" sz="1800" dirty="0" smtClean="0"/>
              <a:t> (</a:t>
            </a:r>
            <a:r>
              <a:rPr lang="nl-NL" altLang="en-US" sz="1800" dirty="0" err="1" smtClean="0"/>
              <a:t>rise</a:t>
            </a:r>
            <a:r>
              <a:rPr lang="nl-NL" altLang="en-US" sz="1800" dirty="0" smtClean="0"/>
              <a:t>) per </a:t>
            </a:r>
            <a:r>
              <a:rPr lang="nl-NL" altLang="en-US" sz="1800" dirty="0" err="1" smtClean="0"/>
              <a:t>residue</a:t>
            </a:r>
            <a:r>
              <a:rPr lang="nl-NL" altLang="en-US" sz="1800" dirty="0" smtClean="0"/>
              <a:t> is 3.5 A.</a:t>
            </a:r>
            <a:br>
              <a:rPr lang="nl-NL" altLang="en-US" sz="1800" dirty="0" smtClean="0"/>
            </a:br>
            <a:r>
              <a:rPr lang="nl-NL" altLang="en-US" sz="1800" dirty="0" smtClean="0"/>
              <a:t>                                                                                                   </a:t>
            </a:r>
            <a:r>
              <a:rPr lang="nl-NL" altLang="en-US" sz="1200" dirty="0" smtClean="0"/>
              <a:t>(Brock </a:t>
            </a:r>
            <a:r>
              <a:rPr lang="nl-NL" altLang="en-US" sz="1200" dirty="0" err="1" smtClean="0"/>
              <a:t>fig</a:t>
            </a:r>
            <a:r>
              <a:rPr lang="nl-NL" altLang="en-US" sz="1200" dirty="0" smtClean="0"/>
              <a:t> 3.16)</a:t>
            </a:r>
            <a:r>
              <a:rPr lang="nl-NL" altLang="en-US" sz="1800" dirty="0" smtClean="0"/>
              <a:t>               </a:t>
            </a:r>
          </a:p>
        </p:txBody>
      </p:sp>
      <p:pic>
        <p:nvPicPr>
          <p:cNvPr id="23555" name="Picture 4" descr="betastruct"/>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533400" y="260350"/>
            <a:ext cx="4038600" cy="6443663"/>
          </a:xfrm>
        </p:spPr>
      </p:pic>
      <p:sp>
        <p:nvSpPr>
          <p:cNvPr id="3" name="TextBox 2"/>
          <p:cNvSpPr txBox="1"/>
          <p:nvPr/>
        </p:nvSpPr>
        <p:spPr>
          <a:xfrm>
            <a:off x="5220072" y="0"/>
            <a:ext cx="2061783" cy="523220"/>
          </a:xfrm>
          <a:prstGeom prst="rect">
            <a:avLst/>
          </a:prstGeom>
          <a:noFill/>
        </p:spPr>
        <p:txBody>
          <a:bodyPr wrap="none" rtlCol="0">
            <a:spAutoFit/>
          </a:bodyPr>
          <a:lstStyle/>
          <a:p>
            <a:r>
              <a:rPr lang="nl-NL" altLang="en-US" sz="2800" b="1" dirty="0" smtClean="0"/>
              <a:t>b</a:t>
            </a:r>
            <a:r>
              <a:rPr lang="nl-NL" altLang="en-US" sz="2800" b="1" dirty="0" smtClean="0">
                <a:latin typeface="Arial" panose="020B0604020202020204" pitchFamily="34" charset="0"/>
                <a:cs typeface="Arial" panose="020B0604020202020204" pitchFamily="34" charset="0"/>
              </a:rPr>
              <a:t>-</a:t>
            </a:r>
            <a:r>
              <a:rPr lang="nl-NL" altLang="en-US" sz="2800" b="1" dirty="0" err="1" smtClean="0">
                <a:latin typeface="Arial" panose="020B0604020202020204" pitchFamily="34" charset="0"/>
                <a:cs typeface="Arial" panose="020B0604020202020204" pitchFamily="34" charset="0"/>
              </a:rPr>
              <a:t>structure</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55650" y="549275"/>
            <a:ext cx="7772400" cy="576263"/>
          </a:xfrm>
        </p:spPr>
        <p:txBody>
          <a:bodyPr/>
          <a:lstStyle/>
          <a:p>
            <a:pPr algn="l"/>
            <a:r>
              <a:rPr lang="nl-NL" altLang="en-US" sz="2800" smtClean="0"/>
              <a:t>Onderwerpen Ch. 4  Lehninger.</a:t>
            </a:r>
          </a:p>
        </p:txBody>
      </p:sp>
      <p:sp>
        <p:nvSpPr>
          <p:cNvPr id="4099" name="Rectangle 3"/>
          <p:cNvSpPr>
            <a:spLocks noGrp="1" noChangeArrowheads="1"/>
          </p:cNvSpPr>
          <p:nvPr>
            <p:ph type="body" idx="1"/>
          </p:nvPr>
        </p:nvSpPr>
        <p:spPr>
          <a:xfrm>
            <a:off x="685800" y="1412875"/>
            <a:ext cx="7772400" cy="4683125"/>
          </a:xfrm>
        </p:spPr>
        <p:txBody>
          <a:bodyPr/>
          <a:lstStyle/>
          <a:p>
            <a:pPr marL="533400" indent="-533400">
              <a:buFontTx/>
              <a:buAutoNum type="arabicPeriod"/>
              <a:defRPr/>
            </a:pPr>
            <a:r>
              <a:rPr lang="nl-NL" sz="2400" dirty="0" err="1" smtClean="0"/>
              <a:t>Non-covalent</a:t>
            </a:r>
            <a:r>
              <a:rPr lang="nl-NL" sz="2400" dirty="0" smtClean="0"/>
              <a:t> </a:t>
            </a:r>
            <a:r>
              <a:rPr lang="nl-NL" sz="2400" dirty="0" err="1" smtClean="0"/>
              <a:t>interactions</a:t>
            </a:r>
            <a:r>
              <a:rPr lang="nl-NL" sz="2400" dirty="0" smtClean="0"/>
              <a:t>.</a:t>
            </a:r>
          </a:p>
          <a:p>
            <a:pPr marL="533400" indent="-533400">
              <a:buFontTx/>
              <a:buAutoNum type="arabicPeriod" startAt="2"/>
              <a:defRPr/>
            </a:pPr>
            <a:r>
              <a:rPr lang="nl-NL" sz="2400" dirty="0" smtClean="0"/>
              <a:t>Secundaire structuur: </a:t>
            </a:r>
            <a:r>
              <a:rPr lang="nl-NL" sz="2400" dirty="0" smtClean="0">
                <a:latin typeface="Symbol" pitchFamily="18" charset="2"/>
              </a:rPr>
              <a:t>a </a:t>
            </a:r>
            <a:r>
              <a:rPr lang="nl-NL" sz="2400" dirty="0" smtClean="0"/>
              <a:t>helix, </a:t>
            </a:r>
            <a:r>
              <a:rPr lang="nl-NL" sz="2400" dirty="0" smtClean="0">
                <a:latin typeface="Symbol" pitchFamily="18" charset="2"/>
              </a:rPr>
              <a:t>b</a:t>
            </a:r>
            <a:r>
              <a:rPr lang="nl-NL" sz="2400" dirty="0" smtClean="0"/>
              <a:t> strand (en</a:t>
            </a:r>
            <a:br>
              <a:rPr lang="nl-NL" sz="2400" dirty="0" smtClean="0"/>
            </a:br>
            <a:r>
              <a:rPr lang="nl-NL" sz="2400" dirty="0" smtClean="0">
                <a:latin typeface="Symbol" pitchFamily="18" charset="2"/>
              </a:rPr>
              <a:t>b</a:t>
            </a:r>
            <a:r>
              <a:rPr lang="nl-NL" sz="2400" dirty="0" smtClean="0"/>
              <a:t> structuren) en </a:t>
            </a:r>
            <a:r>
              <a:rPr lang="nl-NL" sz="2400" dirty="0" smtClean="0">
                <a:latin typeface="Symbol" pitchFamily="18" charset="2"/>
              </a:rPr>
              <a:t>b </a:t>
            </a:r>
            <a:r>
              <a:rPr lang="nl-NL" sz="2400" dirty="0" err="1" smtClean="0">
                <a:latin typeface="+mj-lt"/>
              </a:rPr>
              <a:t>turns</a:t>
            </a:r>
            <a:r>
              <a:rPr lang="nl-NL" sz="2400" dirty="0" smtClean="0"/>
              <a:t>.</a:t>
            </a:r>
          </a:p>
          <a:p>
            <a:pPr marL="533400" indent="-533400">
              <a:buFontTx/>
              <a:buAutoNum type="arabicPeriod" startAt="3"/>
              <a:defRPr/>
            </a:pPr>
            <a:r>
              <a:rPr lang="nl-NL" sz="2400" dirty="0" smtClean="0"/>
              <a:t>Motieven (super secundaire structuur).</a:t>
            </a:r>
          </a:p>
          <a:p>
            <a:pPr marL="533400" indent="-533400">
              <a:buFontTx/>
              <a:buAutoNum type="arabicPeriod" startAt="4"/>
              <a:defRPr/>
            </a:pPr>
            <a:r>
              <a:rPr lang="nl-NL" sz="2400" dirty="0" smtClean="0"/>
              <a:t>Domeinen.</a:t>
            </a:r>
          </a:p>
          <a:p>
            <a:pPr marL="533400" indent="-533400">
              <a:buFontTx/>
              <a:buAutoNum type="arabicPeriod" startAt="5"/>
              <a:defRPr/>
            </a:pPr>
            <a:r>
              <a:rPr lang="nl-NL" sz="2400" dirty="0" smtClean="0"/>
              <a:t>Tertiaire structuur.</a:t>
            </a:r>
          </a:p>
          <a:p>
            <a:pPr marL="533400" indent="-533400">
              <a:buFontTx/>
              <a:buAutoNum type="arabicPeriod" startAt="6"/>
              <a:defRPr/>
            </a:pPr>
            <a:r>
              <a:rPr lang="nl-NL" sz="2400" dirty="0" err="1" smtClean="0"/>
              <a:t>Quaternaire</a:t>
            </a:r>
            <a:r>
              <a:rPr lang="nl-NL" sz="2400" dirty="0" smtClean="0"/>
              <a:t> structuur.</a:t>
            </a:r>
          </a:p>
          <a:p>
            <a:pPr marL="533400" indent="-533400">
              <a:buFontTx/>
              <a:buAutoNum type="arabicPeriod" startAt="7"/>
              <a:defRPr/>
            </a:pPr>
            <a:r>
              <a:rPr lang="nl-NL" sz="2400" dirty="0" smtClean="0"/>
              <a:t>Denatureren.</a:t>
            </a:r>
          </a:p>
          <a:p>
            <a:pPr marL="533400" indent="-533400">
              <a:buFontTx/>
              <a:buNone/>
              <a:defRPr/>
            </a:pPr>
            <a:r>
              <a:rPr lang="nl-NL" sz="2400" dirty="0" smtClean="0"/>
              <a:t>8.  Oplosbaarheid van eiwitten.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57200" y="274638"/>
            <a:ext cx="8229600" cy="1630362"/>
          </a:xfrm>
        </p:spPr>
        <p:txBody>
          <a:bodyPr/>
          <a:lstStyle/>
          <a:p>
            <a:pPr algn="l" eaLnBrk="1" hangingPunct="1"/>
            <a:r>
              <a:rPr lang="en-GB" altLang="en-US" sz="2000" b="1" smtClean="0">
                <a:solidFill>
                  <a:schemeClr val="tx1"/>
                </a:solidFill>
                <a:sym typeface="Symbol" panose="05050102010706020507" pitchFamily="18" charset="2"/>
              </a:rPr>
              <a:t></a:t>
            </a:r>
            <a:r>
              <a:rPr lang="en-US" altLang="en-US" sz="2000" b="1" smtClean="0">
                <a:solidFill>
                  <a:schemeClr val="tx1"/>
                </a:solidFill>
                <a:sym typeface="Symbol" panose="05050102010706020507" pitchFamily="18" charset="2"/>
              </a:rPr>
              <a:t>-sheet</a:t>
            </a:r>
            <a:r>
              <a:rPr lang="en-US" altLang="en-US" sz="2000" smtClean="0">
                <a:solidFill>
                  <a:schemeClr val="tx1"/>
                </a:solidFill>
                <a:sym typeface="Symbol" panose="05050102010706020507" pitchFamily="18" charset="2"/>
              </a:rPr>
              <a:t> or </a:t>
            </a:r>
            <a:r>
              <a:rPr lang="en-GB" altLang="en-US" sz="2000" smtClean="0">
                <a:solidFill>
                  <a:schemeClr val="tx1"/>
                </a:solidFill>
                <a:sym typeface="Symbol" panose="05050102010706020507" pitchFamily="18" charset="2"/>
              </a:rPr>
              <a:t></a:t>
            </a:r>
            <a:r>
              <a:rPr lang="en-US" altLang="en-US" sz="2000" smtClean="0">
                <a:solidFill>
                  <a:schemeClr val="tx1"/>
                </a:solidFill>
                <a:sym typeface="Symbol" panose="05050102010706020507" pitchFamily="18" charset="2"/>
              </a:rPr>
              <a:t>-conformation:</a:t>
            </a:r>
            <a:r>
              <a:rPr lang="en-US" altLang="en-US" sz="3200" smtClean="0">
                <a:solidFill>
                  <a:schemeClr val="tx1"/>
                </a:solidFill>
                <a:sym typeface="Symbol" panose="05050102010706020507" pitchFamily="18" charset="2"/>
              </a:rPr>
              <a:t> </a:t>
            </a:r>
            <a:r>
              <a:rPr lang="en-US" altLang="en-US" sz="1800" smtClean="0">
                <a:solidFill>
                  <a:schemeClr val="tx1"/>
                </a:solidFill>
                <a:sym typeface="Symbol" panose="05050102010706020507" pitchFamily="18" charset="2"/>
              </a:rPr>
              <a:t>H-bonds between </a:t>
            </a:r>
            <a:br>
              <a:rPr lang="en-US" altLang="en-US" sz="1800" smtClean="0">
                <a:solidFill>
                  <a:schemeClr val="tx1"/>
                </a:solidFill>
                <a:sym typeface="Symbol" panose="05050102010706020507" pitchFamily="18" charset="2"/>
              </a:rPr>
            </a:br>
            <a:r>
              <a:rPr lang="en-US" altLang="en-US" sz="1800" smtClean="0">
                <a:solidFill>
                  <a:schemeClr val="tx1"/>
                </a:solidFill>
                <a:sym typeface="Symbol" panose="05050102010706020507" pitchFamily="18" charset="2"/>
              </a:rPr>
              <a:t>antiparallel  “</a:t>
            </a:r>
            <a:r>
              <a:rPr lang="en-GB" altLang="en-US" sz="1800" smtClean="0">
                <a:solidFill>
                  <a:schemeClr val="tx1"/>
                </a:solidFill>
                <a:sym typeface="Symbol" panose="05050102010706020507" pitchFamily="18" charset="2"/>
              </a:rPr>
              <a:t></a:t>
            </a:r>
            <a:r>
              <a:rPr lang="en-US" altLang="en-US" sz="1800" smtClean="0">
                <a:solidFill>
                  <a:schemeClr val="tx1"/>
                </a:solidFill>
                <a:sym typeface="Symbol" panose="05050102010706020507" pitchFamily="18" charset="2"/>
              </a:rPr>
              <a:t>-strands”. R-goups are extending out </a:t>
            </a:r>
            <a:br>
              <a:rPr lang="en-US" altLang="en-US" sz="1800" smtClean="0">
                <a:solidFill>
                  <a:schemeClr val="tx1"/>
                </a:solidFill>
                <a:sym typeface="Symbol" panose="05050102010706020507" pitchFamily="18" charset="2"/>
              </a:rPr>
            </a:br>
            <a:r>
              <a:rPr lang="en-US" altLang="en-US" sz="1800" smtClean="0">
                <a:solidFill>
                  <a:schemeClr val="tx1"/>
                </a:solidFill>
                <a:sym typeface="Symbol" panose="05050102010706020507" pitchFamily="18" charset="2"/>
              </a:rPr>
              <a:t>from the </a:t>
            </a:r>
            <a:r>
              <a:rPr lang="en-US" altLang="en-US" sz="1800" smtClean="0">
                <a:solidFill>
                  <a:schemeClr val="tx1"/>
                </a:solidFill>
                <a:latin typeface="Symbol" panose="05050102010706020507" pitchFamily="18" charset="2"/>
                <a:sym typeface="Symbol" panose="05050102010706020507" pitchFamily="18" charset="2"/>
              </a:rPr>
              <a:t>b</a:t>
            </a:r>
            <a:r>
              <a:rPr lang="en-US" altLang="en-US" sz="1800" smtClean="0">
                <a:solidFill>
                  <a:schemeClr val="tx1"/>
                </a:solidFill>
                <a:sym typeface="Symbol" panose="05050102010706020507" pitchFamily="18" charset="2"/>
              </a:rPr>
              <a:t>-sheet alternating on both sites  of the sheets. </a:t>
            </a:r>
            <a:r>
              <a:rPr lang="en-GB" altLang="en-US" sz="1800" smtClean="0">
                <a:solidFill>
                  <a:schemeClr val="tx1"/>
                </a:solidFill>
                <a:sym typeface="Symbol" panose="05050102010706020507" pitchFamily="18" charset="2"/>
              </a:rPr>
              <a:t/>
            </a:r>
            <a:br>
              <a:rPr lang="en-GB" altLang="en-US" sz="1800" smtClean="0">
                <a:solidFill>
                  <a:schemeClr val="tx1"/>
                </a:solidFill>
                <a:sym typeface="Symbol" panose="05050102010706020507" pitchFamily="18" charset="2"/>
              </a:rPr>
            </a:br>
            <a:r>
              <a:rPr lang="en-GB" altLang="en-US" sz="1800" smtClean="0">
                <a:solidFill>
                  <a:schemeClr val="tx1"/>
                </a:solidFill>
                <a:sym typeface="Symbol" panose="05050102010706020507" pitchFamily="18" charset="2"/>
              </a:rPr>
              <a:t>                                                                                   </a:t>
            </a:r>
            <a:r>
              <a:rPr lang="en-GB" altLang="en-US" sz="1000" smtClean="0">
                <a:solidFill>
                  <a:schemeClr val="tx1"/>
                </a:solidFill>
                <a:sym typeface="Symbol" panose="05050102010706020507" pitchFamily="18" charset="2"/>
              </a:rPr>
              <a:t>(Lehn.  fig 4-7)</a:t>
            </a:r>
            <a:endParaRPr lang="nl-NL" altLang="en-US" sz="1800" smtClean="0">
              <a:solidFill>
                <a:schemeClr val="tx1"/>
              </a:solidFill>
              <a:sym typeface="Symbol" panose="05050102010706020507" pitchFamily="18" charset="2"/>
            </a:endParaRPr>
          </a:p>
        </p:txBody>
      </p:sp>
      <p:pic>
        <p:nvPicPr>
          <p:cNvPr id="24579" name="Picture 2"/>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533400" y="2514600"/>
            <a:ext cx="5143500" cy="4076700"/>
          </a:xfr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5638800" y="274638"/>
            <a:ext cx="3048000" cy="6202362"/>
          </a:xfrm>
        </p:spPr>
        <p:txBody>
          <a:bodyPr/>
          <a:lstStyle/>
          <a:p>
            <a:pPr algn="l" eaLnBrk="1" hangingPunct="1"/>
            <a:r>
              <a:rPr lang="nl-NL" altLang="en-US" sz="2000" smtClean="0"/>
              <a:t>2</a:t>
            </a:r>
            <a:r>
              <a:rPr lang="nl-NL" altLang="en-US" sz="2000" smtClean="0">
                <a:latin typeface="Symbol" panose="05050102010706020507" pitchFamily="18" charset="2"/>
              </a:rPr>
              <a:t> b</a:t>
            </a:r>
            <a:r>
              <a:rPr lang="nl-NL" altLang="en-US" sz="2000" smtClean="0"/>
              <a:t>-strands and a </a:t>
            </a:r>
            <a:br>
              <a:rPr lang="nl-NL" altLang="en-US" sz="2000" smtClean="0"/>
            </a:br>
            <a:r>
              <a:rPr lang="nl-NL" altLang="en-US" sz="2000" smtClean="0">
                <a:latin typeface="Symbol" panose="05050102010706020507" pitchFamily="18" charset="2"/>
              </a:rPr>
              <a:t>b</a:t>
            </a:r>
            <a:r>
              <a:rPr lang="nl-NL" altLang="en-US" sz="2000" smtClean="0"/>
              <a:t>-turn; the two </a:t>
            </a:r>
            <a:br>
              <a:rPr lang="nl-NL" altLang="en-US" sz="2000" smtClean="0"/>
            </a:br>
            <a:r>
              <a:rPr lang="nl-NL" altLang="en-US" sz="2000" smtClean="0">
                <a:latin typeface="Symbol" panose="05050102010706020507" pitchFamily="18" charset="2"/>
              </a:rPr>
              <a:t>b </a:t>
            </a:r>
            <a:r>
              <a:rPr lang="nl-NL" altLang="en-US" sz="2000" smtClean="0"/>
              <a:t>strands form a </a:t>
            </a:r>
            <a:br>
              <a:rPr lang="nl-NL" altLang="en-US" sz="2000" smtClean="0"/>
            </a:br>
            <a:r>
              <a:rPr lang="nl-NL" altLang="en-US" sz="2000" smtClean="0">
                <a:latin typeface="Symbol" panose="05050102010706020507" pitchFamily="18" charset="2"/>
              </a:rPr>
              <a:t>b </a:t>
            </a:r>
            <a:r>
              <a:rPr lang="nl-NL" altLang="en-US" sz="2000" smtClean="0"/>
              <a:t>structure.</a:t>
            </a:r>
            <a:br>
              <a:rPr lang="nl-NL" altLang="en-US" sz="2000" smtClean="0"/>
            </a:br>
            <a:r>
              <a:rPr lang="nl-NL" altLang="en-US" sz="2000" smtClean="0"/>
              <a:t> </a:t>
            </a:r>
            <a:br>
              <a:rPr lang="nl-NL" altLang="en-US" sz="2000" smtClean="0"/>
            </a:br>
            <a:r>
              <a:rPr lang="nl-NL" altLang="en-US" sz="2000" smtClean="0"/>
              <a:t>The strands are twisted.</a:t>
            </a:r>
            <a:br>
              <a:rPr lang="nl-NL" altLang="en-US" sz="2000" smtClean="0"/>
            </a:br>
            <a:r>
              <a:rPr lang="nl-NL" altLang="en-US" sz="2000" smtClean="0"/>
              <a:t/>
            </a:r>
            <a:br>
              <a:rPr lang="nl-NL" altLang="en-US" sz="2000" smtClean="0"/>
            </a:br>
            <a:r>
              <a:rPr lang="nl-NL" altLang="en-US" sz="2000" smtClean="0"/>
              <a:t>Only the restgroups in the front strand are indicated.</a:t>
            </a:r>
            <a:br>
              <a:rPr lang="nl-NL" altLang="en-US" sz="2000" smtClean="0"/>
            </a:br>
            <a:r>
              <a:rPr lang="nl-NL" altLang="en-US" sz="1200" smtClean="0"/>
              <a:t>                                                                                                                                  (Horton fig 4.16)</a:t>
            </a:r>
            <a:endParaRPr lang="nl-NL" altLang="en-US" sz="2000" smtClean="0"/>
          </a:p>
        </p:txBody>
      </p:sp>
      <p:pic>
        <p:nvPicPr>
          <p:cNvPr id="25603"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304800" y="533400"/>
            <a:ext cx="4648200" cy="63246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4638"/>
            <a:ext cx="8229600" cy="2620962"/>
          </a:xfrm>
        </p:spPr>
        <p:txBody>
          <a:bodyPr/>
          <a:lstStyle/>
          <a:p>
            <a:pPr algn="l"/>
            <a:r>
              <a:rPr lang="nl-NL" altLang="en-US" sz="1800" dirty="0" smtClean="0"/>
              <a:t>In proteins </a:t>
            </a:r>
            <a:r>
              <a:rPr lang="nl-NL" altLang="en-US" sz="1800" dirty="0" err="1" smtClean="0"/>
              <a:t>about</a:t>
            </a:r>
            <a:r>
              <a:rPr lang="nl-NL" altLang="en-US" sz="1800" dirty="0" smtClean="0"/>
              <a:t> 1/3 of </a:t>
            </a:r>
            <a:r>
              <a:rPr lang="nl-NL" altLang="en-US" sz="1800" dirty="0" err="1" smtClean="0"/>
              <a:t>the</a:t>
            </a:r>
            <a:r>
              <a:rPr lang="nl-NL" altLang="en-US" sz="1800" dirty="0" smtClean="0"/>
              <a:t> </a:t>
            </a:r>
            <a:r>
              <a:rPr lang="nl-NL" altLang="en-US" sz="1800" dirty="0" err="1" smtClean="0"/>
              <a:t>residues</a:t>
            </a:r>
            <a:r>
              <a:rPr lang="nl-NL" altLang="en-US" sz="1800" dirty="0" smtClean="0"/>
              <a:t> is  in </a:t>
            </a:r>
            <a:r>
              <a:rPr lang="nl-NL" altLang="en-US" sz="1800" b="1" dirty="0" smtClean="0">
                <a:latin typeface="Symbol" panose="05050102010706020507" pitchFamily="18" charset="2"/>
              </a:rPr>
              <a:t>b </a:t>
            </a:r>
            <a:r>
              <a:rPr lang="nl-NL" altLang="en-US" sz="1800" b="1" dirty="0" err="1" smtClean="0"/>
              <a:t>turns</a:t>
            </a:r>
            <a:r>
              <a:rPr lang="nl-NL" altLang="en-US" sz="1800" dirty="0" smtClean="0"/>
              <a:t> </a:t>
            </a:r>
            <a:br>
              <a:rPr lang="nl-NL" altLang="en-US" sz="1800" dirty="0" smtClean="0"/>
            </a:br>
            <a:r>
              <a:rPr lang="nl-NL" altLang="en-US" sz="1800" dirty="0" err="1" smtClean="0"/>
              <a:t>and</a:t>
            </a:r>
            <a:r>
              <a:rPr lang="nl-NL" altLang="en-US" sz="1800" dirty="0" smtClean="0"/>
              <a:t> </a:t>
            </a:r>
            <a:r>
              <a:rPr lang="nl-NL" altLang="en-US" sz="1800" b="1" dirty="0" smtClean="0"/>
              <a:t>loops.</a:t>
            </a:r>
            <a:r>
              <a:rPr lang="nl-NL" altLang="en-US" sz="1800" dirty="0" smtClean="0"/>
              <a:t> </a:t>
            </a:r>
            <a:br>
              <a:rPr lang="nl-NL" altLang="en-US" sz="1800" dirty="0" smtClean="0"/>
            </a:br>
            <a:r>
              <a:rPr lang="nl-NL" altLang="en-US" sz="1800" dirty="0" smtClean="0">
                <a:latin typeface="Symbol" panose="05050102010706020507" pitchFamily="18" charset="2"/>
              </a:rPr>
              <a:t>b</a:t>
            </a:r>
            <a:r>
              <a:rPr lang="nl-NL" altLang="en-US" sz="1800" dirty="0" smtClean="0"/>
              <a:t> </a:t>
            </a:r>
            <a:r>
              <a:rPr lang="nl-NL" altLang="en-US" sz="1800" dirty="0" err="1" smtClean="0"/>
              <a:t>turns</a:t>
            </a:r>
            <a:r>
              <a:rPr lang="nl-NL" altLang="en-US" sz="1800" dirty="0" smtClean="0"/>
              <a:t> link, in </a:t>
            </a:r>
            <a:r>
              <a:rPr lang="nl-NL" altLang="en-US" sz="1800" dirty="0" err="1" smtClean="0"/>
              <a:t>particular</a:t>
            </a:r>
            <a:r>
              <a:rPr lang="nl-NL" altLang="en-US" sz="1800" dirty="0" smtClean="0"/>
              <a:t>,  </a:t>
            </a:r>
            <a:r>
              <a:rPr lang="nl-NL" altLang="en-US" sz="1800" dirty="0" err="1" smtClean="0"/>
              <a:t>successive</a:t>
            </a:r>
            <a:r>
              <a:rPr lang="nl-NL" altLang="en-US" sz="1800" dirty="0" smtClean="0"/>
              <a:t> runs of </a:t>
            </a:r>
            <a:r>
              <a:rPr lang="nl-NL" altLang="en-US" sz="1800" dirty="0" smtClean="0">
                <a:latin typeface="Symbol" panose="05050102010706020507" pitchFamily="18" charset="2"/>
              </a:rPr>
              <a:t>b</a:t>
            </a:r>
            <a:r>
              <a:rPr lang="nl-NL" altLang="en-US" sz="1800" dirty="0" smtClean="0"/>
              <a:t> </a:t>
            </a:r>
            <a:r>
              <a:rPr lang="nl-NL" altLang="en-US" sz="1800" dirty="0" err="1" smtClean="0"/>
              <a:t>strands</a:t>
            </a:r>
            <a:r>
              <a:rPr lang="nl-NL" altLang="en-US" sz="1800" dirty="0" smtClean="0"/>
              <a:t>.</a:t>
            </a:r>
            <a:br>
              <a:rPr lang="nl-NL" altLang="en-US" sz="1800" dirty="0" smtClean="0"/>
            </a:br>
            <a:r>
              <a:rPr lang="nl-NL" altLang="en-US" sz="1800" b="1" dirty="0" err="1" smtClean="0"/>
              <a:t>gly</a:t>
            </a:r>
            <a:r>
              <a:rPr lang="nl-NL" altLang="en-US" sz="1800" dirty="0" smtClean="0"/>
              <a:t> </a:t>
            </a:r>
            <a:r>
              <a:rPr lang="nl-NL" altLang="en-US" sz="1800" dirty="0" err="1" smtClean="0"/>
              <a:t>and</a:t>
            </a:r>
            <a:r>
              <a:rPr lang="nl-NL" altLang="en-US" sz="1800" dirty="0" smtClean="0"/>
              <a:t> </a:t>
            </a:r>
            <a:r>
              <a:rPr lang="nl-NL" altLang="en-US" sz="1800" b="1" dirty="0" smtClean="0"/>
              <a:t>pr</a:t>
            </a:r>
            <a:r>
              <a:rPr lang="nl-NL" altLang="en-US" sz="1800" dirty="0" smtClean="0"/>
              <a:t>o are abundant in </a:t>
            </a:r>
            <a:r>
              <a:rPr lang="nl-NL" altLang="en-US" sz="1800" dirty="0" smtClean="0">
                <a:latin typeface="Symbol" panose="05050102010706020507" pitchFamily="18" charset="2"/>
              </a:rPr>
              <a:t>b </a:t>
            </a:r>
            <a:r>
              <a:rPr lang="nl-NL" altLang="en-US" sz="1800" dirty="0" err="1" smtClean="0"/>
              <a:t>turns</a:t>
            </a:r>
            <a:r>
              <a:rPr lang="nl-NL" altLang="en-US" sz="1800" dirty="0" smtClean="0"/>
              <a:t>. </a:t>
            </a:r>
            <a:br>
              <a:rPr lang="nl-NL" altLang="en-US" sz="1800" dirty="0" smtClean="0"/>
            </a:br>
            <a:r>
              <a:rPr lang="nl-NL" altLang="en-US" sz="1800" dirty="0" smtClean="0"/>
              <a:t/>
            </a:r>
            <a:br>
              <a:rPr lang="nl-NL" altLang="en-US" sz="1800" dirty="0" smtClean="0"/>
            </a:br>
            <a:r>
              <a:rPr lang="nl-NL" altLang="en-US" sz="1800" dirty="0" smtClean="0">
                <a:latin typeface="Symbol" panose="05050102010706020507" pitchFamily="18" charset="2"/>
              </a:rPr>
              <a:t>b</a:t>
            </a:r>
            <a:r>
              <a:rPr lang="nl-NL" altLang="en-US" sz="1800" dirty="0" smtClean="0"/>
              <a:t> </a:t>
            </a:r>
            <a:r>
              <a:rPr lang="nl-NL" altLang="en-US" sz="1800" dirty="0" err="1" smtClean="0"/>
              <a:t>turns</a:t>
            </a:r>
            <a:r>
              <a:rPr lang="nl-NL" altLang="en-US" sz="1800" dirty="0" smtClean="0"/>
              <a:t> </a:t>
            </a:r>
            <a:r>
              <a:rPr lang="nl-NL" altLang="en-US" sz="1800" b="1" dirty="0" err="1" smtClean="0"/>
              <a:t>consist</a:t>
            </a:r>
            <a:r>
              <a:rPr lang="nl-NL" altLang="en-US" sz="1800" b="1" dirty="0" smtClean="0"/>
              <a:t> of 4 </a:t>
            </a:r>
            <a:r>
              <a:rPr lang="nl-NL" altLang="en-US" sz="1800" b="1" dirty="0" err="1" smtClean="0"/>
              <a:t>amino</a:t>
            </a:r>
            <a:r>
              <a:rPr lang="nl-NL" altLang="en-US" sz="1800" b="1" dirty="0" smtClean="0"/>
              <a:t> acid </a:t>
            </a:r>
            <a:r>
              <a:rPr lang="nl-NL" altLang="en-US" sz="1800" b="1" dirty="0" err="1" smtClean="0"/>
              <a:t>residues</a:t>
            </a:r>
            <a:r>
              <a:rPr lang="nl-NL" altLang="en-US" sz="1800" dirty="0" smtClean="0"/>
              <a:t>; a H-bond is </a:t>
            </a:r>
            <a:r>
              <a:rPr lang="nl-NL" altLang="en-US" sz="1800" dirty="0" err="1" smtClean="0"/>
              <a:t>formed</a:t>
            </a:r>
            <a:r>
              <a:rPr lang="nl-NL" altLang="en-US" sz="1800" dirty="0" smtClean="0"/>
              <a:t/>
            </a:r>
            <a:br>
              <a:rPr lang="nl-NL" altLang="en-US" sz="1800" dirty="0" smtClean="0"/>
            </a:br>
            <a:r>
              <a:rPr lang="nl-NL" altLang="en-US" sz="1800" dirty="0" err="1" smtClean="0"/>
              <a:t>between</a:t>
            </a:r>
            <a:r>
              <a:rPr lang="nl-NL" altLang="en-US" sz="1800" dirty="0" smtClean="0"/>
              <a:t> C=O of </a:t>
            </a:r>
            <a:r>
              <a:rPr lang="nl-NL" altLang="en-US" sz="1800" dirty="0" err="1" smtClean="0"/>
              <a:t>amino</a:t>
            </a:r>
            <a:r>
              <a:rPr lang="nl-NL" altLang="en-US" sz="1800" dirty="0" smtClean="0"/>
              <a:t> acid 1 </a:t>
            </a:r>
            <a:r>
              <a:rPr lang="nl-NL" altLang="en-US" sz="1800" dirty="0" err="1" smtClean="0"/>
              <a:t>and</a:t>
            </a:r>
            <a:r>
              <a:rPr lang="nl-NL" altLang="en-US" sz="1800" dirty="0" smtClean="0"/>
              <a:t> N-H of </a:t>
            </a:r>
            <a:r>
              <a:rPr lang="nl-NL" altLang="en-US" sz="1800" dirty="0" err="1" smtClean="0"/>
              <a:t>amino</a:t>
            </a:r>
            <a:r>
              <a:rPr lang="nl-NL" altLang="en-US" sz="1800" dirty="0" smtClean="0"/>
              <a:t> acid 4. </a:t>
            </a:r>
            <a:r>
              <a:rPr lang="nl-NL" altLang="en-US" sz="2000" dirty="0" smtClean="0"/>
              <a:t/>
            </a:r>
            <a:br>
              <a:rPr lang="nl-NL" altLang="en-US" sz="2000" dirty="0" smtClean="0"/>
            </a:br>
            <a:r>
              <a:rPr lang="nl-NL" altLang="en-US" sz="2000" dirty="0" smtClean="0"/>
              <a:t>                                                                                        </a:t>
            </a:r>
            <a:r>
              <a:rPr lang="nl-NL" altLang="en-US" sz="1400" dirty="0" smtClean="0"/>
              <a:t>       (</a:t>
            </a:r>
            <a:r>
              <a:rPr lang="nl-NL" altLang="en-US" sz="1400" dirty="0" err="1" smtClean="0"/>
              <a:t>Lehn</a:t>
            </a:r>
            <a:r>
              <a:rPr lang="nl-NL" altLang="en-US" sz="1400" dirty="0" smtClean="0"/>
              <a:t> </a:t>
            </a:r>
            <a:r>
              <a:rPr lang="nl-NL" altLang="en-US" sz="1400" dirty="0" err="1" smtClean="0"/>
              <a:t>fig</a:t>
            </a:r>
            <a:r>
              <a:rPr lang="nl-NL" altLang="en-US" sz="1400" dirty="0" smtClean="0"/>
              <a:t> 4-8)</a:t>
            </a:r>
            <a:r>
              <a:rPr lang="nl-NL" altLang="en-US" sz="2000" dirty="0" smtClean="0"/>
              <a:t/>
            </a:r>
            <a:br>
              <a:rPr lang="nl-NL" altLang="en-US" sz="2000" dirty="0" smtClean="0"/>
            </a:br>
            <a:endParaRPr lang="nl-NL" altLang="en-US" sz="2000" dirty="0" smtClean="0"/>
          </a:p>
        </p:txBody>
      </p:sp>
      <p:pic>
        <p:nvPicPr>
          <p:cNvPr id="2662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2852738"/>
            <a:ext cx="4191000" cy="3560762"/>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684213" y="260350"/>
            <a:ext cx="7772400" cy="731838"/>
          </a:xfrm>
        </p:spPr>
        <p:txBody>
          <a:bodyPr/>
          <a:lstStyle/>
          <a:p>
            <a:pPr algn="l" eaLnBrk="1" hangingPunct="1"/>
            <a:r>
              <a:rPr lang="nl-NL" altLang="en-US" sz="2000" smtClean="0"/>
              <a:t>All structure levels;  this is</a:t>
            </a:r>
            <a:r>
              <a:rPr lang="nl-NL" altLang="en-US" sz="2000" smtClean="0">
                <a:latin typeface="Arial Unicode MS" panose="020B0604020202020204" pitchFamily="34" charset="-128"/>
              </a:rPr>
              <a:t> figure 5.21 (8</a:t>
            </a:r>
            <a:r>
              <a:rPr lang="nl-NL" altLang="en-US" sz="2000" baseline="30000" smtClean="0">
                <a:latin typeface="Arial Unicode MS" panose="020B0604020202020204" pitchFamily="34" charset="-128"/>
              </a:rPr>
              <a:t>e</a:t>
            </a:r>
            <a:r>
              <a:rPr lang="nl-NL" altLang="en-US" sz="2000" smtClean="0">
                <a:latin typeface="Arial Unicode MS" panose="020B0604020202020204" pitchFamily="34" charset="-128"/>
              </a:rPr>
              <a:t>) in Campbell.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idx="4294967295"/>
          </p:nvPr>
        </p:nvSpPr>
        <p:spPr>
          <a:xfrm>
            <a:off x="457200" y="274638"/>
            <a:ext cx="8229600" cy="2290762"/>
          </a:xfrm>
        </p:spPr>
        <p:txBody>
          <a:bodyPr/>
          <a:lstStyle/>
          <a:p>
            <a:pPr algn="l" eaLnBrk="1" hangingPunct="1"/>
            <a:r>
              <a:rPr lang="nl-NL" altLang="en-US" sz="2000" smtClean="0"/>
              <a:t>About 2/3 of the residues resides in a </a:t>
            </a:r>
            <a:r>
              <a:rPr lang="nl-NL" altLang="en-US" sz="2000" smtClean="0">
                <a:latin typeface="Symbol" panose="05050102010706020507" pitchFamily="18" charset="2"/>
              </a:rPr>
              <a:t>b</a:t>
            </a:r>
            <a:r>
              <a:rPr lang="nl-NL" altLang="en-US" sz="2000" smtClean="0"/>
              <a:t> structure or </a:t>
            </a:r>
            <a:r>
              <a:rPr lang="nl-NL" altLang="en-US" sz="2000" smtClean="0">
                <a:latin typeface="Symbol" panose="05050102010706020507" pitchFamily="18" charset="2"/>
              </a:rPr>
              <a:t>a</a:t>
            </a:r>
            <a:r>
              <a:rPr lang="nl-NL" altLang="en-US" sz="2000" smtClean="0"/>
              <a:t> helix.</a:t>
            </a:r>
            <a:br>
              <a:rPr lang="nl-NL" altLang="en-US" sz="2000" smtClean="0"/>
            </a:br>
            <a:r>
              <a:rPr lang="nl-NL" altLang="en-US" sz="2000" smtClean="0"/>
              <a:t>                                              </a:t>
            </a:r>
            <a:br>
              <a:rPr lang="nl-NL" altLang="en-US" sz="2000" smtClean="0"/>
            </a:br>
            <a:r>
              <a:rPr lang="nl-NL" altLang="en-US" sz="1800" smtClean="0"/>
              <a:t>The average length of an </a:t>
            </a:r>
            <a:r>
              <a:rPr lang="nl-NL" altLang="en-US" sz="1800" smtClean="0">
                <a:latin typeface="Symbol" panose="05050102010706020507" pitchFamily="18" charset="2"/>
              </a:rPr>
              <a:t>a</a:t>
            </a:r>
            <a:r>
              <a:rPr lang="nl-NL" altLang="en-US" sz="1800" smtClean="0"/>
              <a:t> helix is 12 (from 5 to 40)  residues.</a:t>
            </a:r>
            <a:br>
              <a:rPr lang="nl-NL" altLang="en-US" sz="1800" smtClean="0"/>
            </a:br>
            <a:r>
              <a:rPr lang="nl-NL" altLang="en-US" sz="1800" smtClean="0"/>
              <a:t>The average length of a </a:t>
            </a:r>
            <a:r>
              <a:rPr lang="nl-NL" altLang="en-US" sz="1800" smtClean="0">
                <a:latin typeface="Symbol" panose="05050102010706020507" pitchFamily="18" charset="2"/>
              </a:rPr>
              <a:t>b</a:t>
            </a:r>
            <a:r>
              <a:rPr lang="nl-NL" altLang="en-US" sz="1800" smtClean="0"/>
              <a:t> strand is 6 residues.</a:t>
            </a:r>
            <a:br>
              <a:rPr lang="nl-NL" altLang="en-US" sz="1800" smtClean="0"/>
            </a:br>
            <a:r>
              <a:rPr lang="nl-NL" altLang="en-US" sz="1800" smtClean="0"/>
              <a:t>A typical </a:t>
            </a:r>
            <a:r>
              <a:rPr lang="nl-NL" altLang="en-US" sz="1800" smtClean="0">
                <a:latin typeface="Symbol" panose="05050102010706020507" pitchFamily="18" charset="2"/>
              </a:rPr>
              <a:t>b</a:t>
            </a:r>
            <a:r>
              <a:rPr lang="nl-NL" altLang="en-US" sz="1800" smtClean="0"/>
              <a:t> sheet contains from 2 to 15  </a:t>
            </a:r>
            <a:r>
              <a:rPr lang="nl-NL" altLang="en-US" sz="1800" smtClean="0">
                <a:latin typeface="Symbol" panose="05050102010706020507" pitchFamily="18" charset="2"/>
              </a:rPr>
              <a:t>b</a:t>
            </a:r>
            <a:r>
              <a:rPr lang="nl-NL" altLang="en-US" sz="1800" smtClean="0"/>
              <a:t> strands.     </a:t>
            </a:r>
            <a:r>
              <a:rPr lang="nl-NL" altLang="en-US" sz="1200" smtClean="0"/>
              <a:t>(Lehn table 4-2)</a:t>
            </a:r>
          </a:p>
        </p:txBody>
      </p:sp>
      <p:pic>
        <p:nvPicPr>
          <p:cNvPr id="29699" name="Picture 6"/>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09600" y="2708275"/>
            <a:ext cx="6986588" cy="3960813"/>
          </a:xfr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381000" y="228600"/>
            <a:ext cx="8229600" cy="1143000"/>
          </a:xfrm>
        </p:spPr>
        <p:txBody>
          <a:bodyPr/>
          <a:lstStyle/>
          <a:p>
            <a:pPr algn="l" eaLnBrk="1" hangingPunct="1"/>
            <a:r>
              <a:rPr lang="en-US" altLang="en-US" sz="1800" smtClean="0">
                <a:solidFill>
                  <a:schemeClr val="tx1"/>
                </a:solidFill>
              </a:rPr>
              <a:t>Relative probabilities that a given amino acid will occur in</a:t>
            </a:r>
            <a:br>
              <a:rPr lang="en-US" altLang="en-US" sz="1800" smtClean="0">
                <a:solidFill>
                  <a:schemeClr val="tx1"/>
                </a:solidFill>
              </a:rPr>
            </a:br>
            <a:r>
              <a:rPr lang="en-US" altLang="en-US" sz="1800" smtClean="0">
                <a:solidFill>
                  <a:schemeClr val="tx1"/>
                </a:solidFill>
              </a:rPr>
              <a:t>the three common types of secondary structure.</a:t>
            </a:r>
            <a:r>
              <a:rPr lang="en-GB" altLang="en-US" sz="1800" smtClean="0">
                <a:solidFill>
                  <a:schemeClr val="tx1"/>
                </a:solidFill>
              </a:rPr>
              <a:t/>
            </a:r>
            <a:br>
              <a:rPr lang="en-GB" altLang="en-US" sz="1800" smtClean="0">
                <a:solidFill>
                  <a:schemeClr val="tx1"/>
                </a:solidFill>
              </a:rPr>
            </a:br>
            <a:r>
              <a:rPr lang="en-GB" altLang="en-US" sz="1400" smtClean="0">
                <a:solidFill>
                  <a:schemeClr val="tx1"/>
                </a:solidFill>
              </a:rPr>
              <a:t>(val loves strand and hates turn !)                                                    </a:t>
            </a:r>
            <a:r>
              <a:rPr lang="en-GB" altLang="en-US" sz="1200" smtClean="0">
                <a:solidFill>
                  <a:schemeClr val="tx1"/>
                </a:solidFill>
              </a:rPr>
              <a:t>(Lehn fig 4-10)</a:t>
            </a:r>
            <a:endParaRPr lang="nl-NL" altLang="en-US" sz="1200" smtClean="0">
              <a:solidFill>
                <a:schemeClr val="tx1"/>
              </a:solidFill>
            </a:endParaRPr>
          </a:p>
        </p:txBody>
      </p:sp>
      <p:pic>
        <p:nvPicPr>
          <p:cNvPr id="28675" name="Picture 2"/>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381000" y="1676400"/>
            <a:ext cx="6477000" cy="4914900"/>
          </a:xfr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idx="4294967295"/>
          </p:nvPr>
        </p:nvSpPr>
        <p:spPr>
          <a:xfrm>
            <a:off x="685800" y="609600"/>
            <a:ext cx="7772400" cy="153988"/>
          </a:xfrm>
        </p:spPr>
        <p:txBody>
          <a:bodyPr/>
          <a:lstStyle/>
          <a:p>
            <a:pPr eaLnBrk="1" hangingPunct="1"/>
            <a:endParaRPr lang="en-US" altLang="en-US" sz="700" smtClean="0"/>
          </a:p>
        </p:txBody>
      </p:sp>
      <p:sp>
        <p:nvSpPr>
          <p:cNvPr id="31747" name="Tijdelijke aanduiding voor inhoud 2"/>
          <p:cNvSpPr>
            <a:spLocks noGrp="1"/>
          </p:cNvSpPr>
          <p:nvPr>
            <p:ph idx="4294967295"/>
          </p:nvPr>
        </p:nvSpPr>
        <p:spPr>
          <a:xfrm>
            <a:off x="468313" y="990600"/>
            <a:ext cx="8218487" cy="5607050"/>
          </a:xfrm>
        </p:spPr>
        <p:txBody>
          <a:bodyPr/>
          <a:lstStyle/>
          <a:p>
            <a:pPr marL="609600" indent="-609600" eaLnBrk="1" hangingPunct="1">
              <a:buFontTx/>
              <a:buNone/>
            </a:pPr>
            <a:endParaRPr lang="nl-NL" altLang="en-US" sz="1800" smtClean="0"/>
          </a:p>
          <a:p>
            <a:pPr marL="609600" indent="-609600" eaLnBrk="1" hangingPunct="1">
              <a:buFontTx/>
              <a:buNone/>
            </a:pPr>
            <a:r>
              <a:rPr lang="nl-NL" altLang="en-US" sz="1800" smtClean="0"/>
              <a:t>1. What is meant with the “rise per residue” ?</a:t>
            </a:r>
          </a:p>
          <a:p>
            <a:pPr marL="609600" indent="-609600" eaLnBrk="1" hangingPunct="1">
              <a:buFontTx/>
              <a:buNone/>
            </a:pPr>
            <a:r>
              <a:rPr lang="nl-NL" altLang="en-US" sz="1800" smtClean="0"/>
              <a:t>    How large is the rise in a </a:t>
            </a:r>
            <a:r>
              <a:rPr lang="nl-NL" altLang="en-US" sz="1800" smtClean="0">
                <a:latin typeface="Symbol" panose="05050102010706020507" pitchFamily="18" charset="2"/>
              </a:rPr>
              <a:t>a</a:t>
            </a:r>
            <a:r>
              <a:rPr lang="nl-NL" altLang="en-US" sz="1800" smtClean="0"/>
              <a:t> helix and in a </a:t>
            </a:r>
            <a:r>
              <a:rPr lang="nl-NL" altLang="en-US" sz="1800" smtClean="0">
                <a:latin typeface="Symbol" panose="05050102010706020507" pitchFamily="18" charset="2"/>
              </a:rPr>
              <a:t>b</a:t>
            </a:r>
            <a:r>
              <a:rPr lang="nl-NL" altLang="en-US" sz="1800" smtClean="0"/>
              <a:t> strand ?</a:t>
            </a:r>
          </a:p>
          <a:p>
            <a:pPr marL="609600" indent="-609600" eaLnBrk="1" hangingPunct="1">
              <a:buFontTx/>
              <a:buNone/>
            </a:pPr>
            <a:r>
              <a:rPr lang="nl-NL" altLang="en-US" sz="1800" smtClean="0"/>
              <a:t>    Which structure is more compact (= condensed) ?</a:t>
            </a:r>
            <a:br>
              <a:rPr lang="nl-NL" altLang="en-US" sz="1800" smtClean="0"/>
            </a:br>
            <a:endParaRPr lang="nl-NL" altLang="en-US" sz="1800" smtClean="0"/>
          </a:p>
          <a:p>
            <a:pPr marL="609600" indent="-609600" eaLnBrk="1" hangingPunct="1">
              <a:buFontTx/>
              <a:buNone/>
            </a:pPr>
            <a:r>
              <a:rPr lang="nl-NL" altLang="en-US" sz="1800" smtClean="0"/>
              <a:t>2. Which interaction is determining (stabilising) the </a:t>
            </a:r>
            <a:br>
              <a:rPr lang="nl-NL" altLang="en-US" sz="1800" smtClean="0"/>
            </a:br>
            <a:r>
              <a:rPr lang="nl-NL" altLang="en-US" sz="1800" smtClean="0"/>
              <a:t>secundary structure ?</a:t>
            </a:r>
          </a:p>
          <a:p>
            <a:pPr marL="609600" indent="-609600" eaLnBrk="1" hangingPunct="1">
              <a:buFontTx/>
              <a:buNone/>
            </a:pPr>
            <a:endParaRPr lang="nl-NL" altLang="en-US" sz="1800" smtClean="0"/>
          </a:p>
          <a:p>
            <a:pPr marL="609600" indent="-609600" eaLnBrk="1" hangingPunct="1">
              <a:buFontTx/>
              <a:buNone/>
            </a:pPr>
            <a:r>
              <a:rPr lang="nl-NL" altLang="en-US" sz="1800" smtClean="0"/>
              <a:t>3. Draw two  </a:t>
            </a:r>
            <a:r>
              <a:rPr lang="nl-NL" altLang="en-US" sz="1800" smtClean="0">
                <a:latin typeface="Symbol" panose="05050102010706020507" pitchFamily="18" charset="2"/>
              </a:rPr>
              <a:t>b </a:t>
            </a:r>
            <a:r>
              <a:rPr lang="nl-NL" altLang="en-US" sz="1800" smtClean="0"/>
              <a:t>strands of each 5 residues in an antiparallel </a:t>
            </a:r>
          </a:p>
          <a:p>
            <a:pPr marL="609600" indent="-609600" eaLnBrk="1" hangingPunct="1">
              <a:buFontTx/>
              <a:buNone/>
            </a:pPr>
            <a:r>
              <a:rPr lang="nl-NL" altLang="en-US" sz="1800" smtClean="0"/>
              <a:t>    </a:t>
            </a:r>
            <a:r>
              <a:rPr lang="nl-NL" altLang="en-US" sz="1800" smtClean="0">
                <a:latin typeface="Symbol" panose="05050102010706020507" pitchFamily="18" charset="2"/>
              </a:rPr>
              <a:t>b</a:t>
            </a:r>
            <a:r>
              <a:rPr lang="nl-NL" altLang="en-US" sz="1800" smtClean="0"/>
              <a:t> sheet.</a:t>
            </a:r>
          </a:p>
          <a:p>
            <a:pPr marL="609600" indent="-609600" eaLnBrk="1" hangingPunct="1">
              <a:buFontTx/>
              <a:buNone/>
            </a:pPr>
            <a:endParaRPr lang="nl-NL" altLang="en-US" sz="1800" smtClean="0"/>
          </a:p>
          <a:p>
            <a:pPr marL="609600" indent="-609600" eaLnBrk="1" hangingPunct="1">
              <a:buFontTx/>
              <a:buNone/>
            </a:pPr>
            <a:endParaRPr lang="nl-NL" altLang="en-US" sz="1800" smtClean="0"/>
          </a:p>
          <a:p>
            <a:pPr marL="609600" indent="-609600" eaLnBrk="1" hangingPunct="1">
              <a:buFontTx/>
              <a:buNone/>
            </a:pPr>
            <a:endParaRPr lang="nl-NL" altLang="en-US" sz="1800" smtClean="0"/>
          </a:p>
          <a:p>
            <a:pPr marL="609600" indent="-609600" eaLnBrk="1" hangingPunct="1">
              <a:buFontTx/>
              <a:buNone/>
            </a:pPr>
            <a:endParaRPr lang="nl-NL" altLang="en-US" sz="1800"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539750" y="333375"/>
            <a:ext cx="7920038" cy="1754188"/>
          </a:xfrm>
          <a:prstGeom prst="rect">
            <a:avLst/>
          </a:prstGeom>
          <a:noFill/>
        </p:spPr>
        <p:txBody>
          <a:bodyPr>
            <a:spAutoFit/>
          </a:bodyPr>
          <a:lstStyle/>
          <a:p>
            <a:pPr>
              <a:defRPr/>
            </a:pPr>
            <a:r>
              <a:rPr lang="nl-NL" sz="2800" dirty="0">
                <a:latin typeface="+mj-lt"/>
              </a:rPr>
              <a:t>Motieven </a:t>
            </a:r>
          </a:p>
          <a:p>
            <a:pPr>
              <a:defRPr/>
            </a:pPr>
            <a:r>
              <a:rPr lang="nl-NL" sz="2800" dirty="0">
                <a:latin typeface="+mj-lt"/>
              </a:rPr>
              <a:t>(super secundaire structuur)(</a:t>
            </a:r>
            <a:r>
              <a:rPr lang="nl-NL" sz="2800" dirty="0" err="1">
                <a:latin typeface="+mj-lt"/>
              </a:rPr>
              <a:t>fold</a:t>
            </a:r>
            <a:r>
              <a:rPr lang="nl-NL" sz="2800" dirty="0">
                <a:latin typeface="+mj-lt"/>
              </a:rPr>
              <a:t>)</a:t>
            </a:r>
          </a:p>
          <a:p>
            <a:pPr>
              <a:defRPr/>
            </a:pPr>
            <a:endParaRPr lang="nl-NL" sz="2800" dirty="0">
              <a:latin typeface="+mj-lt"/>
            </a:endParaRPr>
          </a:p>
          <a:p>
            <a:pPr>
              <a:defRPr/>
            </a:pPr>
            <a:endParaRPr lang="nl-NL" dirty="0">
              <a:latin typeface="+mj-lt"/>
            </a:endParaRPr>
          </a:p>
        </p:txBody>
      </p:sp>
      <p:sp>
        <p:nvSpPr>
          <p:cNvPr id="3" name="Titel 1"/>
          <p:cNvSpPr txBox="1">
            <a:spLocks/>
          </p:cNvSpPr>
          <p:nvPr/>
        </p:nvSpPr>
        <p:spPr bwMode="auto">
          <a:xfrm>
            <a:off x="230188" y="1557338"/>
            <a:ext cx="8229600"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Verdana" pitchFamily="34" charset="0"/>
              </a:defRPr>
            </a:lvl2pPr>
            <a:lvl3pPr algn="ctr" rtl="0" eaLnBrk="0" fontAlgn="base" hangingPunct="0">
              <a:spcBef>
                <a:spcPct val="0"/>
              </a:spcBef>
              <a:spcAft>
                <a:spcPct val="0"/>
              </a:spcAft>
              <a:defRPr sz="3600">
                <a:solidFill>
                  <a:schemeClr val="tx2"/>
                </a:solidFill>
                <a:latin typeface="Verdana" pitchFamily="34" charset="0"/>
              </a:defRPr>
            </a:lvl3pPr>
            <a:lvl4pPr algn="ctr" rtl="0" eaLnBrk="0" fontAlgn="base" hangingPunct="0">
              <a:spcBef>
                <a:spcPct val="0"/>
              </a:spcBef>
              <a:spcAft>
                <a:spcPct val="0"/>
              </a:spcAft>
              <a:defRPr sz="3600">
                <a:solidFill>
                  <a:schemeClr val="tx2"/>
                </a:solidFill>
                <a:latin typeface="Verdana" pitchFamily="34" charset="0"/>
              </a:defRPr>
            </a:lvl4pPr>
            <a:lvl5pPr algn="ctr" rtl="0" eaLnBrk="0" fontAlgn="base" hangingPunct="0">
              <a:spcBef>
                <a:spcPct val="0"/>
              </a:spcBef>
              <a:spcAft>
                <a:spcPct val="0"/>
              </a:spcAft>
              <a:defRPr sz="3600">
                <a:solidFill>
                  <a:schemeClr val="tx2"/>
                </a:solidFill>
                <a:latin typeface="Verdana" pitchFamily="34" charset="0"/>
              </a:defRPr>
            </a:lvl5pPr>
            <a:lvl6pPr marL="457200" algn="ctr" rtl="0" eaLnBrk="0" fontAlgn="base" hangingPunct="0">
              <a:spcBef>
                <a:spcPct val="0"/>
              </a:spcBef>
              <a:spcAft>
                <a:spcPct val="0"/>
              </a:spcAft>
              <a:defRPr sz="3600">
                <a:solidFill>
                  <a:schemeClr val="tx2"/>
                </a:solidFill>
                <a:latin typeface="Verdana" pitchFamily="34" charset="0"/>
              </a:defRPr>
            </a:lvl6pPr>
            <a:lvl7pPr marL="914400" algn="ctr" rtl="0" eaLnBrk="0" fontAlgn="base" hangingPunct="0">
              <a:spcBef>
                <a:spcPct val="0"/>
              </a:spcBef>
              <a:spcAft>
                <a:spcPct val="0"/>
              </a:spcAft>
              <a:defRPr sz="3600">
                <a:solidFill>
                  <a:schemeClr val="tx2"/>
                </a:solidFill>
                <a:latin typeface="Verdana" pitchFamily="34" charset="0"/>
              </a:defRPr>
            </a:lvl7pPr>
            <a:lvl8pPr marL="1371600" algn="ctr" rtl="0" eaLnBrk="0" fontAlgn="base" hangingPunct="0">
              <a:spcBef>
                <a:spcPct val="0"/>
              </a:spcBef>
              <a:spcAft>
                <a:spcPct val="0"/>
              </a:spcAft>
              <a:defRPr sz="3600">
                <a:solidFill>
                  <a:schemeClr val="tx2"/>
                </a:solidFill>
                <a:latin typeface="Verdana" pitchFamily="34" charset="0"/>
              </a:defRPr>
            </a:lvl8pPr>
            <a:lvl9pPr marL="1828800" algn="ctr" rtl="0" eaLnBrk="0" fontAlgn="base" hangingPunct="0">
              <a:spcBef>
                <a:spcPct val="0"/>
              </a:spcBef>
              <a:spcAft>
                <a:spcPct val="0"/>
              </a:spcAft>
              <a:defRPr sz="3600">
                <a:solidFill>
                  <a:schemeClr val="tx2"/>
                </a:solidFill>
                <a:latin typeface="Verdana" pitchFamily="34" charset="0"/>
              </a:defRPr>
            </a:lvl9pPr>
          </a:lstStyle>
          <a:p>
            <a:pPr algn="l">
              <a:defRPr/>
            </a:pPr>
            <a:r>
              <a:rPr lang="nl-NL" altLang="en-US" sz="1800" kern="0" dirty="0" smtClean="0"/>
              <a:t>A </a:t>
            </a:r>
            <a:r>
              <a:rPr lang="nl-NL" altLang="en-US" sz="1800" kern="0" dirty="0" err="1" smtClean="0"/>
              <a:t>recognizable</a:t>
            </a:r>
            <a:r>
              <a:rPr lang="nl-NL" altLang="en-US" sz="1800" kern="0" dirty="0" smtClean="0"/>
              <a:t> </a:t>
            </a:r>
            <a:r>
              <a:rPr lang="nl-NL" altLang="en-US" sz="1800" kern="0" dirty="0" err="1" smtClean="0"/>
              <a:t>folding</a:t>
            </a:r>
            <a:r>
              <a:rPr lang="nl-NL" altLang="en-US" sz="1800" kern="0" dirty="0" smtClean="0"/>
              <a:t> </a:t>
            </a:r>
            <a:r>
              <a:rPr lang="nl-NL" altLang="en-US" sz="1800" kern="0" dirty="0" err="1" smtClean="0"/>
              <a:t>pattern</a:t>
            </a:r>
            <a:r>
              <a:rPr lang="nl-NL" altLang="en-US" sz="1800" kern="0" dirty="0" smtClean="0"/>
              <a:t> </a:t>
            </a:r>
            <a:r>
              <a:rPr lang="nl-NL" altLang="en-US" sz="1800" kern="0" dirty="0" err="1" smtClean="0"/>
              <a:t>involving</a:t>
            </a:r>
            <a:r>
              <a:rPr lang="nl-NL" altLang="en-US" sz="1800" kern="0" dirty="0" smtClean="0"/>
              <a:t> </a:t>
            </a:r>
            <a:r>
              <a:rPr lang="nl-NL" altLang="en-US" sz="1800" kern="0" dirty="0" err="1" smtClean="0"/>
              <a:t>two</a:t>
            </a:r>
            <a:r>
              <a:rPr lang="nl-NL" altLang="en-US" sz="1800" kern="0" dirty="0" smtClean="0"/>
              <a:t> or more </a:t>
            </a:r>
            <a:r>
              <a:rPr lang="nl-NL" altLang="en-US" sz="1800" kern="0" dirty="0" err="1" smtClean="0"/>
              <a:t>elements</a:t>
            </a:r>
            <a:r>
              <a:rPr lang="nl-NL" altLang="en-US" sz="1800" kern="0" dirty="0" smtClean="0"/>
              <a:t> of </a:t>
            </a:r>
            <a:r>
              <a:rPr lang="nl-NL" altLang="en-US" sz="1800" kern="0" dirty="0" err="1" smtClean="0"/>
              <a:t>secondary</a:t>
            </a:r>
            <a:r>
              <a:rPr lang="nl-NL" altLang="en-US" sz="1800" kern="0" dirty="0" smtClean="0"/>
              <a:t> </a:t>
            </a:r>
            <a:r>
              <a:rPr lang="nl-NL" altLang="en-US" sz="1800" kern="0" dirty="0" err="1" smtClean="0"/>
              <a:t>structure</a:t>
            </a:r>
            <a:r>
              <a:rPr lang="nl-NL" altLang="en-US" sz="1800" kern="0" dirty="0" smtClean="0"/>
              <a:t> </a:t>
            </a:r>
            <a:r>
              <a:rPr lang="nl-NL" altLang="en-US" sz="1800" kern="0" dirty="0" err="1" smtClean="0"/>
              <a:t>and</a:t>
            </a:r>
            <a:r>
              <a:rPr lang="nl-NL" altLang="en-US" sz="1800" kern="0" dirty="0" smtClean="0"/>
              <a:t> the </a:t>
            </a:r>
            <a:r>
              <a:rPr lang="nl-NL" altLang="en-US" sz="1800" kern="0" dirty="0" err="1" smtClean="0"/>
              <a:t>connection</a:t>
            </a:r>
            <a:r>
              <a:rPr lang="nl-NL" altLang="en-US" sz="1800" kern="0" dirty="0" smtClean="0"/>
              <a:t> </a:t>
            </a:r>
            <a:r>
              <a:rPr lang="nl-NL" altLang="en-US" sz="1800" kern="0" dirty="0" err="1" smtClean="0"/>
              <a:t>between</a:t>
            </a:r>
            <a:r>
              <a:rPr lang="nl-NL" altLang="en-US" sz="1800" kern="0" dirty="0" smtClean="0"/>
              <a:t> </a:t>
            </a:r>
            <a:r>
              <a:rPr lang="nl-NL" altLang="en-US" sz="1800" kern="0" dirty="0" err="1" smtClean="0"/>
              <a:t>them</a:t>
            </a:r>
            <a:r>
              <a:rPr lang="nl-NL" altLang="en-US" sz="1800" kern="0" dirty="0" smtClean="0"/>
              <a:t>. </a:t>
            </a:r>
            <a:endParaRPr lang="nl-NL" altLang="en-US" sz="1200" kern="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pPr algn="l" eaLnBrk="1" hangingPunct="1"/>
            <a:r>
              <a:rPr lang="nl-NL" altLang="en-US" sz="1800" smtClean="0"/>
              <a:t>MOTIFS or super secondary structures are combinations</a:t>
            </a:r>
            <a:br>
              <a:rPr lang="nl-NL" altLang="en-US" sz="1800" smtClean="0"/>
            </a:br>
            <a:r>
              <a:rPr lang="nl-NL" altLang="en-US" sz="1800" smtClean="0"/>
              <a:t>of </a:t>
            </a:r>
            <a:r>
              <a:rPr lang="nl-NL" altLang="en-US" sz="1800" smtClean="0">
                <a:latin typeface="Symbol" panose="05050102010706020507" pitchFamily="18" charset="2"/>
              </a:rPr>
              <a:t>a</a:t>
            </a:r>
            <a:r>
              <a:rPr lang="nl-NL" altLang="en-US" sz="1800" smtClean="0"/>
              <a:t> helices, </a:t>
            </a:r>
            <a:r>
              <a:rPr lang="nl-NL" altLang="en-US" sz="1800" smtClean="0">
                <a:latin typeface="Symbol" panose="05050102010706020507" pitchFamily="18" charset="2"/>
              </a:rPr>
              <a:t>b</a:t>
            </a:r>
            <a:r>
              <a:rPr lang="nl-NL" altLang="en-US" sz="1800" smtClean="0"/>
              <a:t>-strands and loops that are more often seen.</a:t>
            </a:r>
            <a:br>
              <a:rPr lang="nl-NL" altLang="en-US" sz="1800" smtClean="0"/>
            </a:br>
            <a:r>
              <a:rPr lang="nl-NL" altLang="en-US" sz="1000" smtClean="0"/>
              <a:t>                                                                                                                             </a:t>
            </a:r>
            <a:r>
              <a:rPr lang="nl-NL" altLang="en-US" sz="1200" smtClean="0"/>
              <a:t>(Horton fig 4.19)</a:t>
            </a:r>
          </a:p>
        </p:txBody>
      </p:sp>
      <p:pic>
        <p:nvPicPr>
          <p:cNvPr id="34819"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381000" y="2057400"/>
            <a:ext cx="4648200" cy="4525963"/>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1"/>
          <p:cNvSpPr>
            <a:spLocks noGrp="1"/>
          </p:cNvSpPr>
          <p:nvPr>
            <p:ph type="title" idx="4294967295"/>
          </p:nvPr>
        </p:nvSpPr>
        <p:spPr>
          <a:xfrm>
            <a:off x="323850" y="735013"/>
            <a:ext cx="8229600" cy="1706562"/>
          </a:xfrm>
        </p:spPr>
        <p:txBody>
          <a:bodyPr/>
          <a:lstStyle/>
          <a:p>
            <a:pPr algn="l"/>
            <a:r>
              <a:rPr lang="nl-NL" altLang="en-US" sz="1800" dirty="0" smtClean="0"/>
              <a:t>In most proteins </a:t>
            </a:r>
            <a:r>
              <a:rPr lang="nl-NL" altLang="en-US" sz="1800" dirty="0" err="1" smtClean="0"/>
              <a:t>the</a:t>
            </a:r>
            <a:r>
              <a:rPr lang="nl-NL" altLang="en-US" sz="1800" dirty="0" smtClean="0"/>
              <a:t> </a:t>
            </a:r>
            <a:r>
              <a:rPr lang="nl-NL" altLang="en-US" sz="1800" dirty="0" smtClean="0">
                <a:latin typeface="Symbol" panose="05050102010706020507" pitchFamily="18" charset="2"/>
              </a:rPr>
              <a:t>b</a:t>
            </a:r>
            <a:r>
              <a:rPr lang="nl-NL" altLang="en-US" sz="1800" dirty="0" smtClean="0"/>
              <a:t> </a:t>
            </a:r>
            <a:r>
              <a:rPr lang="nl-NL" altLang="en-US" sz="1800" b="1" dirty="0" err="1" smtClean="0"/>
              <a:t>strands</a:t>
            </a:r>
            <a:r>
              <a:rPr lang="nl-NL" altLang="en-US" sz="1800" dirty="0" smtClean="0"/>
              <a:t> are </a:t>
            </a:r>
            <a:r>
              <a:rPr lang="nl-NL" altLang="en-US" sz="1800" dirty="0" err="1" smtClean="0"/>
              <a:t>twisted</a:t>
            </a:r>
            <a:r>
              <a:rPr lang="nl-NL" altLang="en-US" sz="1800" dirty="0" smtClean="0"/>
              <a:t> </a:t>
            </a:r>
            <a:r>
              <a:rPr lang="nl-NL" altLang="en-US" sz="1800" dirty="0" err="1" smtClean="0"/>
              <a:t>and</a:t>
            </a:r>
            <a:r>
              <a:rPr lang="nl-NL" altLang="en-US" sz="1800" dirty="0" smtClean="0"/>
              <a:t> </a:t>
            </a:r>
            <a:r>
              <a:rPr lang="nl-NL" altLang="en-US" sz="1800" dirty="0" err="1" smtClean="0"/>
              <a:t>the</a:t>
            </a:r>
            <a:r>
              <a:rPr lang="nl-NL" altLang="en-US" sz="1800" dirty="0" smtClean="0"/>
              <a:t/>
            </a:r>
            <a:br>
              <a:rPr lang="nl-NL" altLang="en-US" sz="1800" dirty="0" smtClean="0"/>
            </a:br>
            <a:r>
              <a:rPr lang="nl-NL" altLang="en-US" sz="1800" dirty="0" smtClean="0">
                <a:latin typeface="Symbol" panose="05050102010706020507" pitchFamily="18" charset="2"/>
              </a:rPr>
              <a:t>b</a:t>
            </a:r>
            <a:r>
              <a:rPr lang="nl-NL" altLang="en-US" sz="1800" dirty="0" smtClean="0"/>
              <a:t> </a:t>
            </a:r>
            <a:r>
              <a:rPr lang="nl-NL" altLang="en-US" sz="1800" b="1" dirty="0" smtClean="0"/>
              <a:t>sheets</a:t>
            </a:r>
            <a:r>
              <a:rPr lang="nl-NL" altLang="en-US" sz="1800" dirty="0" smtClean="0"/>
              <a:t> are </a:t>
            </a:r>
            <a:r>
              <a:rPr lang="nl-NL" altLang="en-US" sz="1800" dirty="0" err="1" smtClean="0"/>
              <a:t>distorted</a:t>
            </a:r>
            <a:r>
              <a:rPr lang="nl-NL" altLang="en-US" sz="1800" dirty="0" smtClean="0"/>
              <a:t> </a:t>
            </a:r>
            <a:r>
              <a:rPr lang="nl-NL" altLang="en-US" sz="1800" dirty="0" err="1" smtClean="0"/>
              <a:t>and</a:t>
            </a:r>
            <a:r>
              <a:rPr lang="nl-NL" altLang="en-US" sz="1800" dirty="0" smtClean="0"/>
              <a:t> </a:t>
            </a:r>
            <a:r>
              <a:rPr lang="nl-NL" altLang="en-US" sz="1800" dirty="0" err="1" smtClean="0"/>
              <a:t>buckled</a:t>
            </a:r>
            <a:r>
              <a:rPr lang="nl-NL" altLang="en-US" sz="1800" dirty="0" smtClean="0"/>
              <a:t>  </a:t>
            </a:r>
            <a:r>
              <a:rPr lang="nl-NL" altLang="en-US" sz="1800" dirty="0" smtClean="0">
                <a:sym typeface="Wingdings" panose="05000000000000000000" pitchFamily="2" charset="2"/>
              </a:rPr>
              <a:t> </a:t>
            </a:r>
            <a:r>
              <a:rPr lang="nl-NL" altLang="en-US" sz="1800" dirty="0" err="1" smtClean="0">
                <a:sym typeface="Wingdings" panose="05000000000000000000" pitchFamily="2" charset="2"/>
              </a:rPr>
              <a:t>other</a:t>
            </a:r>
            <a:r>
              <a:rPr lang="nl-NL" altLang="en-US" sz="1800" dirty="0" smtClean="0">
                <a:sym typeface="Wingdings" panose="05000000000000000000" pitchFamily="2" charset="2"/>
              </a:rPr>
              <a:t> </a:t>
            </a:r>
            <a:r>
              <a:rPr lang="nl-NL" altLang="en-US" sz="1800" dirty="0" smtClean="0">
                <a:latin typeface="Symbol" panose="05050102010706020507" pitchFamily="18" charset="2"/>
                <a:sym typeface="Wingdings" panose="05000000000000000000" pitchFamily="2" charset="2"/>
              </a:rPr>
              <a:t>b</a:t>
            </a:r>
            <a:r>
              <a:rPr lang="nl-NL" altLang="en-US" sz="1800" dirty="0" smtClean="0">
                <a:sym typeface="Wingdings" panose="05000000000000000000" pitchFamily="2" charset="2"/>
              </a:rPr>
              <a:t> </a:t>
            </a:r>
            <a:r>
              <a:rPr lang="nl-NL" altLang="en-US" sz="1800" dirty="0" err="1" smtClean="0">
                <a:sym typeface="Wingdings" panose="05000000000000000000" pitchFamily="2" charset="2"/>
              </a:rPr>
              <a:t>structures</a:t>
            </a:r>
            <a:r>
              <a:rPr lang="nl-NL" altLang="en-US" sz="1800" dirty="0" smtClean="0">
                <a:sym typeface="Wingdings" panose="05000000000000000000" pitchFamily="2" charset="2"/>
              </a:rPr>
              <a:t/>
            </a:r>
            <a:br>
              <a:rPr lang="nl-NL" altLang="en-US" sz="1800" dirty="0" smtClean="0">
                <a:sym typeface="Wingdings" panose="05000000000000000000" pitchFamily="2" charset="2"/>
              </a:rPr>
            </a:br>
            <a:r>
              <a:rPr lang="nl-NL" altLang="en-US" sz="1800" dirty="0" smtClean="0">
                <a:sym typeface="Wingdings" panose="05000000000000000000" pitchFamily="2" charset="2"/>
              </a:rPr>
              <a:t> MOTIFS (</a:t>
            </a:r>
            <a:r>
              <a:rPr lang="nl-NL" altLang="en-US" sz="1800" dirty="0" err="1" smtClean="0">
                <a:sym typeface="Wingdings" panose="05000000000000000000" pitchFamily="2" charset="2"/>
              </a:rPr>
              <a:t>all</a:t>
            </a:r>
            <a:r>
              <a:rPr lang="nl-NL" altLang="en-US" sz="1800" dirty="0" smtClean="0">
                <a:sym typeface="Wingdings" panose="05000000000000000000" pitchFamily="2" charset="2"/>
              </a:rPr>
              <a:t> </a:t>
            </a:r>
            <a:r>
              <a:rPr lang="nl-NL" altLang="en-US" sz="1800" dirty="0" smtClean="0">
                <a:latin typeface="Symbol" panose="05050102010706020507" pitchFamily="18" charset="2"/>
                <a:sym typeface="Wingdings" panose="05000000000000000000" pitchFamily="2" charset="2"/>
              </a:rPr>
              <a:t>b</a:t>
            </a:r>
            <a:r>
              <a:rPr lang="nl-NL" altLang="en-US" sz="1800" dirty="0" smtClean="0">
                <a:sym typeface="Wingdings" panose="05000000000000000000" pitchFamily="2" charset="2"/>
              </a:rPr>
              <a:t>).</a:t>
            </a:r>
            <a:br>
              <a:rPr lang="nl-NL" altLang="en-US" sz="1800" dirty="0" smtClean="0">
                <a:sym typeface="Wingdings" panose="05000000000000000000" pitchFamily="2" charset="2"/>
              </a:rPr>
            </a:br>
            <a:r>
              <a:rPr lang="nl-NL" altLang="en-US" sz="1200" dirty="0" smtClean="0">
                <a:sym typeface="Wingdings" panose="05000000000000000000" pitchFamily="2" charset="2"/>
              </a:rPr>
              <a:t>(Horton </a:t>
            </a:r>
            <a:r>
              <a:rPr lang="nl-NL" altLang="en-US" sz="1200" dirty="0" err="1" smtClean="0">
                <a:sym typeface="Wingdings" panose="05000000000000000000" pitchFamily="2" charset="2"/>
              </a:rPr>
              <a:t>fig</a:t>
            </a:r>
            <a:r>
              <a:rPr lang="nl-NL" altLang="en-US" sz="1200" dirty="0" smtClean="0">
                <a:sym typeface="Wingdings" panose="05000000000000000000" pitchFamily="2" charset="2"/>
              </a:rPr>
              <a:t> 4.23)</a:t>
            </a:r>
            <a:endParaRPr lang="nl-NL" altLang="en-US" sz="1200" dirty="0" smtClean="0"/>
          </a:p>
        </p:txBody>
      </p:sp>
      <p:pic>
        <p:nvPicPr>
          <p:cNvPr id="33795" name="Picture 5"/>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81000" y="2133600"/>
            <a:ext cx="7032625" cy="4525963"/>
          </a:xfrm>
        </p:spPr>
      </p:pic>
      <p:sp>
        <p:nvSpPr>
          <p:cNvPr id="2" name="Tekstvak 1"/>
          <p:cNvSpPr txBox="1"/>
          <p:nvPr/>
        </p:nvSpPr>
        <p:spPr>
          <a:xfrm>
            <a:off x="539750" y="333375"/>
            <a:ext cx="7920038" cy="892175"/>
          </a:xfrm>
          <a:prstGeom prst="rect">
            <a:avLst/>
          </a:prstGeom>
          <a:noFill/>
        </p:spPr>
        <p:txBody>
          <a:bodyPr>
            <a:spAutoFit/>
          </a:bodyPr>
          <a:lstStyle/>
          <a:p>
            <a:pPr>
              <a:defRPr/>
            </a:pPr>
            <a:r>
              <a:rPr lang="nl-NL" sz="2800" dirty="0">
                <a:latin typeface="+mj-lt"/>
              </a:rPr>
              <a:t>Motieven (super secundaire structuur).</a:t>
            </a:r>
          </a:p>
          <a:p>
            <a:pPr>
              <a:defRPr/>
            </a:pPr>
            <a:endParaRPr lang="nl-NL" dirty="0">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0" y="1371600"/>
            <a:ext cx="9144000" cy="3754438"/>
          </a:xfrm>
        </p:spPr>
      </p:pic>
      <p:sp>
        <p:nvSpPr>
          <p:cNvPr id="7171" name="Text Box 3"/>
          <p:cNvSpPr txBox="1">
            <a:spLocks noChangeArrowheads="1"/>
          </p:cNvSpPr>
          <p:nvPr/>
        </p:nvSpPr>
        <p:spPr bwMode="auto">
          <a:xfrm>
            <a:off x="228600" y="260350"/>
            <a:ext cx="85344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Verdana" panose="020B0604030504040204" pitchFamily="34" charset="0"/>
              </a:defRPr>
            </a:lvl1pPr>
            <a:lvl2pPr marL="742950" indent="-285750">
              <a:spcBef>
                <a:spcPct val="20000"/>
              </a:spcBef>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a:spcBef>
                <a:spcPct val="50000"/>
              </a:spcBef>
              <a:buFontTx/>
              <a:buNone/>
            </a:pPr>
            <a:r>
              <a:rPr lang="en-US" altLang="en-US" sz="2400">
                <a:latin typeface="Arial" panose="020B0604020202020204" pitchFamily="34" charset="0"/>
              </a:rPr>
              <a:t>Structuurnivo’s van een eiwit (i.c. hemoglobine)</a:t>
            </a:r>
          </a:p>
          <a:p>
            <a:pPr>
              <a:spcBef>
                <a:spcPct val="50000"/>
              </a:spcBef>
              <a:buFontTx/>
              <a:buNone/>
            </a:pPr>
            <a:r>
              <a:rPr lang="en-GB" altLang="en-US" sz="1400">
                <a:latin typeface="Arial" panose="020B0604020202020204" pitchFamily="34" charset="0"/>
              </a:rPr>
              <a:t>(Lehn.  fig 3.16)</a:t>
            </a:r>
          </a:p>
        </p:txBody>
      </p:sp>
      <p:sp>
        <p:nvSpPr>
          <p:cNvPr id="7172" name="Text Box 4"/>
          <p:cNvSpPr txBox="1">
            <a:spLocks noChangeArrowheads="1"/>
          </p:cNvSpPr>
          <p:nvPr/>
        </p:nvSpPr>
        <p:spPr bwMode="auto">
          <a:xfrm>
            <a:off x="228600" y="5181600"/>
            <a:ext cx="89154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Verdana" panose="020B0604030504040204" pitchFamily="34" charset="0"/>
              </a:defRPr>
            </a:lvl1pPr>
            <a:lvl2pPr marL="742950" indent="-285750">
              <a:spcBef>
                <a:spcPct val="20000"/>
              </a:spcBef>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a:spcBef>
                <a:spcPct val="50000"/>
              </a:spcBef>
              <a:buFontTx/>
              <a:buNone/>
            </a:pPr>
            <a:r>
              <a:rPr lang="en-US" altLang="en-US" sz="2000">
                <a:latin typeface="Arial" panose="020B0604020202020204" pitchFamily="34" charset="0"/>
                <a:sym typeface="Symbol" panose="05050102010706020507" pitchFamily="18" charset="2"/>
              </a:rPr>
              <a:t>aminozuur-              secundaire en tertiaire structuur komen tot stand                          volgorde	      dankzij hydrofobe interacties, H-bruggen,  ionogene i.a. </a:t>
            </a:r>
            <a:br>
              <a:rPr lang="en-US" altLang="en-US" sz="2000">
                <a:latin typeface="Arial" panose="020B0604020202020204" pitchFamily="34" charset="0"/>
                <a:sym typeface="Symbol" panose="05050102010706020507" pitchFamily="18" charset="2"/>
              </a:rPr>
            </a:br>
            <a:r>
              <a:rPr lang="en-US" altLang="en-US" sz="2000">
                <a:latin typeface="Arial" panose="020B0604020202020204" pitchFamily="34" charset="0"/>
                <a:sym typeface="Symbol" panose="05050102010706020507" pitchFamily="18" charset="2"/>
              </a:rPr>
              <a:t>                                    en disulfide bonds			</a:t>
            </a:r>
            <a:endParaRPr lang="en-GB" altLang="en-US" sz="2000">
              <a:latin typeface="Arial" panose="020B0604020202020204" pitchFamily="34" charset="0"/>
              <a:sym typeface="Symbol" panose="05050102010706020507" pitchFamily="18" charset="2"/>
            </a:endParaRPr>
          </a:p>
          <a:p>
            <a:pPr>
              <a:spcBef>
                <a:spcPct val="50000"/>
              </a:spcBef>
              <a:buFontTx/>
              <a:buNone/>
            </a:pPr>
            <a:r>
              <a:rPr lang="en-US" altLang="en-US" sz="2000">
                <a:latin typeface="Arial" panose="020B0604020202020204" pitchFamily="34" charset="0"/>
              </a:rPr>
              <a:t>covalent bonds    </a:t>
            </a:r>
            <a:r>
              <a:rPr lang="en-US" altLang="en-US" sz="2000">
                <a:latin typeface="Arial" panose="020B0604020202020204" pitchFamily="34" charset="0"/>
                <a:sym typeface="Symbol" panose="05050102010706020507" pitchFamily="18" charset="2"/>
              </a:rPr>
              <a:t>  </a:t>
            </a:r>
          </a:p>
        </p:txBody>
      </p:sp>
      <p:sp>
        <p:nvSpPr>
          <p:cNvPr id="7173" name="Line 5"/>
          <p:cNvSpPr>
            <a:spLocks noChangeShapeType="1"/>
          </p:cNvSpPr>
          <p:nvPr/>
        </p:nvSpPr>
        <p:spPr bwMode="auto">
          <a:xfrm>
            <a:off x="1752600" y="5105400"/>
            <a:ext cx="0" cy="1524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idx="4294967295"/>
          </p:nvPr>
        </p:nvSpPr>
        <p:spPr>
          <a:xfrm>
            <a:off x="533400" y="304800"/>
            <a:ext cx="8229600" cy="1477963"/>
          </a:xfrm>
        </p:spPr>
        <p:txBody>
          <a:bodyPr/>
          <a:lstStyle/>
          <a:p>
            <a:pPr algn="l" eaLnBrk="1" hangingPunct="1"/>
            <a:r>
              <a:rPr lang="nl-NL" altLang="en-US" sz="1800" smtClean="0">
                <a:latin typeface="Symbol" panose="05050102010706020507" pitchFamily="18" charset="2"/>
              </a:rPr>
              <a:t>b-</a:t>
            </a:r>
            <a:r>
              <a:rPr lang="nl-NL" altLang="en-US" sz="1800" smtClean="0"/>
              <a:t>strands  forming </a:t>
            </a:r>
            <a:r>
              <a:rPr lang="nl-NL" altLang="en-US" sz="1800" b="1" smtClean="0">
                <a:latin typeface="Symbol" panose="05050102010706020507" pitchFamily="18" charset="2"/>
              </a:rPr>
              <a:t>b</a:t>
            </a:r>
            <a:r>
              <a:rPr lang="nl-NL" altLang="en-US" sz="1800" b="1" smtClean="0"/>
              <a:t>-structures</a:t>
            </a:r>
            <a:r>
              <a:rPr lang="nl-NL" altLang="en-US" sz="1800" smtClean="0"/>
              <a:t>.</a:t>
            </a:r>
            <a:br>
              <a:rPr lang="nl-NL" altLang="en-US" sz="1800" smtClean="0"/>
            </a:br>
            <a:r>
              <a:rPr lang="nl-NL" altLang="en-US" sz="1800" smtClean="0"/>
              <a:t>These </a:t>
            </a:r>
            <a:r>
              <a:rPr lang="nl-NL" altLang="en-US" sz="1800" smtClean="0">
                <a:latin typeface="Symbol" panose="05050102010706020507" pitchFamily="18" charset="2"/>
              </a:rPr>
              <a:t>b</a:t>
            </a:r>
            <a:r>
              <a:rPr lang="nl-NL" altLang="en-US" sz="1800" smtClean="0"/>
              <a:t>-structures are also </a:t>
            </a:r>
            <a:r>
              <a:rPr lang="nl-NL" altLang="en-US" sz="1800" b="1" smtClean="0">
                <a:latin typeface="Symbol" panose="05050102010706020507" pitchFamily="18" charset="2"/>
              </a:rPr>
              <a:t>b</a:t>
            </a:r>
            <a:r>
              <a:rPr lang="nl-NL" altLang="en-US" sz="1800" b="1" smtClean="0"/>
              <a:t>-motifs</a:t>
            </a:r>
            <a:r>
              <a:rPr lang="nl-NL" altLang="en-US" sz="1800" smtClean="0"/>
              <a:t>.</a:t>
            </a:r>
            <a:br>
              <a:rPr lang="nl-NL" altLang="en-US" sz="1800" smtClean="0"/>
            </a:br>
            <a:r>
              <a:rPr lang="nl-NL" altLang="en-US" sz="1800" smtClean="0"/>
              <a:t>These motifs can also be domains. </a:t>
            </a:r>
            <a:r>
              <a:rPr lang="nl-NL" altLang="en-US" sz="2000" smtClean="0"/>
              <a:t/>
            </a:r>
            <a:br>
              <a:rPr lang="nl-NL" altLang="en-US" sz="2000" smtClean="0"/>
            </a:br>
            <a:r>
              <a:rPr lang="nl-NL" altLang="en-US" sz="2000" smtClean="0"/>
              <a:t> (</a:t>
            </a:r>
            <a:r>
              <a:rPr lang="nl-NL" altLang="en-US" sz="1600" smtClean="0"/>
              <a:t>Loops do not have a  regular, periodic structure )          </a:t>
            </a:r>
            <a:r>
              <a:rPr lang="nl-NL" altLang="en-US" sz="1000" smtClean="0"/>
              <a:t>(Str fig 3.43 and 3.60)</a:t>
            </a:r>
            <a:endParaRPr lang="nl-NL" altLang="en-US" sz="2000" smtClean="0"/>
          </a:p>
        </p:txBody>
      </p:sp>
      <p:pic>
        <p:nvPicPr>
          <p:cNvPr id="38915" name="Picture 5"/>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04800" y="2057400"/>
            <a:ext cx="3352800" cy="4525963"/>
          </a:xfrm>
        </p:spPr>
      </p:pic>
      <p:pic>
        <p:nvPicPr>
          <p:cNvPr id="38916" name="Picture 6"/>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953000" y="2133600"/>
            <a:ext cx="3429000" cy="4525963"/>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333375"/>
            <a:ext cx="589597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3"/>
          <p:cNvSpPr txBox="1">
            <a:spLocks noChangeArrowheads="1"/>
          </p:cNvSpPr>
          <p:nvPr/>
        </p:nvSpPr>
        <p:spPr bwMode="auto">
          <a:xfrm>
            <a:off x="685800" y="4941888"/>
            <a:ext cx="80629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Verdana" panose="020B0604030504040204" pitchFamily="34" charset="0"/>
              </a:defRPr>
            </a:lvl1pPr>
            <a:lvl2pPr marL="742950" indent="-285750">
              <a:spcBef>
                <a:spcPct val="20000"/>
              </a:spcBef>
              <a:buChar char="–"/>
              <a:defRPr sz="2400">
                <a:solidFill>
                  <a:schemeClr val="tx1"/>
                </a:solidFill>
                <a:latin typeface="Verdana" panose="020B0604030504040204" pitchFamily="34" charset="0"/>
              </a:defRPr>
            </a:lvl2pPr>
            <a:lvl3pPr marL="1143000" indent="-228600">
              <a:spcBef>
                <a:spcPct val="20000"/>
              </a:spcBef>
              <a:buChar char="•"/>
              <a:defRPr sz="2000">
                <a:solidFill>
                  <a:schemeClr val="tx1"/>
                </a:solidFill>
                <a:latin typeface="Verdana" panose="020B0604030504040204" pitchFamily="34" charset="0"/>
              </a:defRPr>
            </a:lvl3pPr>
            <a:lvl4pPr marL="1600200" indent="-228600">
              <a:spcBef>
                <a:spcPct val="20000"/>
              </a:spcBef>
              <a:buChar char="–"/>
              <a:defRPr>
                <a:solidFill>
                  <a:schemeClr val="tx1"/>
                </a:solidFill>
                <a:latin typeface="Verdana" panose="020B0604030504040204" pitchFamily="34" charset="0"/>
              </a:defRPr>
            </a:lvl4pPr>
            <a:lvl5pPr marL="2057400" indent="-22860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a:spcBef>
                <a:spcPct val="50000"/>
              </a:spcBef>
              <a:buFontTx/>
              <a:buNone/>
            </a:pPr>
            <a:r>
              <a:rPr lang="nl-NL" altLang="en-US" sz="2000" dirty="0">
                <a:latin typeface="Arial" panose="020B0604020202020204" pitchFamily="34" charset="0"/>
              </a:rPr>
              <a:t>Complex </a:t>
            </a:r>
            <a:r>
              <a:rPr lang="nl-NL" altLang="en-US" sz="2000" dirty="0" err="1">
                <a:latin typeface="Arial" panose="020B0604020202020204" pitchFamily="34" charset="0"/>
              </a:rPr>
              <a:t>motifs</a:t>
            </a:r>
            <a:r>
              <a:rPr lang="nl-NL" altLang="en-US" sz="2000" dirty="0">
                <a:latin typeface="Arial" panose="020B0604020202020204" pitchFamily="34" charset="0"/>
              </a:rPr>
              <a:t> </a:t>
            </a:r>
            <a:r>
              <a:rPr lang="nl-NL" altLang="en-US" sz="2000" dirty="0" err="1">
                <a:latin typeface="Arial" panose="020B0604020202020204" pitchFamily="34" charset="0"/>
              </a:rPr>
              <a:t>can</a:t>
            </a:r>
            <a:r>
              <a:rPr lang="nl-NL" altLang="en-US" sz="2000" dirty="0">
                <a:latin typeface="Arial" panose="020B0604020202020204" pitchFamily="34" charset="0"/>
              </a:rPr>
              <a:t> </a:t>
            </a:r>
            <a:r>
              <a:rPr lang="nl-NL" altLang="en-US" sz="2000" dirty="0" err="1">
                <a:latin typeface="Arial" panose="020B0604020202020204" pitchFamily="34" charset="0"/>
              </a:rPr>
              <a:t>be</a:t>
            </a:r>
            <a:r>
              <a:rPr lang="nl-NL" altLang="en-US" sz="2000" dirty="0">
                <a:latin typeface="Arial" panose="020B0604020202020204" pitchFamily="34" charset="0"/>
              </a:rPr>
              <a:t> built up </a:t>
            </a:r>
            <a:r>
              <a:rPr lang="nl-NL" altLang="en-US" sz="2000" dirty="0" err="1">
                <a:latin typeface="Arial" panose="020B0604020202020204" pitchFamily="34" charset="0"/>
              </a:rPr>
              <a:t>from</a:t>
            </a:r>
            <a:r>
              <a:rPr lang="nl-NL" altLang="en-US" sz="2000" dirty="0">
                <a:latin typeface="Arial" panose="020B0604020202020204" pitchFamily="34" charset="0"/>
              </a:rPr>
              <a:t> </a:t>
            </a:r>
            <a:r>
              <a:rPr lang="nl-NL" altLang="en-US" sz="2000" dirty="0" err="1">
                <a:latin typeface="Arial" panose="020B0604020202020204" pitchFamily="34" charset="0"/>
              </a:rPr>
              <a:t>simple</a:t>
            </a:r>
            <a:r>
              <a:rPr lang="nl-NL" altLang="en-US" sz="2000" dirty="0">
                <a:latin typeface="Arial" panose="020B0604020202020204" pitchFamily="34" charset="0"/>
              </a:rPr>
              <a:t> </a:t>
            </a:r>
            <a:r>
              <a:rPr lang="nl-NL" altLang="en-US" sz="2000" dirty="0" err="1">
                <a:latin typeface="Arial" panose="020B0604020202020204" pitchFamily="34" charset="0"/>
              </a:rPr>
              <a:t>ones</a:t>
            </a:r>
            <a:r>
              <a:rPr lang="nl-NL" altLang="en-US" sz="2000" dirty="0">
                <a:latin typeface="Arial" panose="020B0604020202020204" pitchFamily="34" charset="0"/>
              </a:rPr>
              <a:t>. </a:t>
            </a:r>
          </a:p>
          <a:p>
            <a:pPr>
              <a:spcBef>
                <a:spcPct val="50000"/>
              </a:spcBef>
              <a:buFontTx/>
              <a:buNone/>
            </a:pPr>
            <a:r>
              <a:rPr lang="nl-NL" altLang="en-US" sz="2000" dirty="0" err="1">
                <a:latin typeface="Symbol" panose="05050102010706020507" pitchFamily="18" charset="2"/>
              </a:rPr>
              <a:t>bab</a:t>
            </a:r>
            <a:r>
              <a:rPr lang="nl-NL" altLang="en-US" sz="2000" dirty="0">
                <a:latin typeface="Symbol" panose="05050102010706020507" pitchFamily="18" charset="2"/>
              </a:rPr>
              <a:t> </a:t>
            </a:r>
            <a:r>
              <a:rPr lang="nl-NL" altLang="en-US" sz="2000" dirty="0">
                <a:latin typeface="Arial" panose="020B0604020202020204" pitchFamily="34" charset="0"/>
              </a:rPr>
              <a:t>loops  (</a:t>
            </a:r>
            <a:r>
              <a:rPr lang="nl-NL" altLang="en-US" sz="2000" dirty="0" err="1">
                <a:latin typeface="Arial" panose="020B0604020202020204" pitchFamily="34" charset="0"/>
              </a:rPr>
              <a:t>Lehn</a:t>
            </a:r>
            <a:r>
              <a:rPr lang="nl-NL" altLang="en-US" sz="2000" dirty="0" smtClean="0">
                <a:latin typeface="Arial" panose="020B0604020202020204" pitchFamily="34" charset="0"/>
              </a:rPr>
              <a:t>. </a:t>
            </a:r>
            <a:r>
              <a:rPr lang="nl-NL" altLang="en-US" sz="2000" dirty="0">
                <a:latin typeface="Arial" panose="020B0604020202020204" pitchFamily="34" charset="0"/>
              </a:rPr>
              <a:t>4-21) </a:t>
            </a:r>
            <a:r>
              <a:rPr lang="nl-NL" altLang="en-US" sz="2000" dirty="0" err="1">
                <a:latin typeface="Arial" panose="020B0604020202020204" pitchFamily="34" charset="0"/>
              </a:rPr>
              <a:t>arrange</a:t>
            </a:r>
            <a:r>
              <a:rPr lang="nl-NL" altLang="en-US" sz="2000" dirty="0">
                <a:latin typeface="Arial" panose="020B0604020202020204" pitchFamily="34" charset="0"/>
              </a:rPr>
              <a:t> </a:t>
            </a:r>
            <a:r>
              <a:rPr lang="nl-NL" altLang="en-US" sz="2000" dirty="0" err="1">
                <a:latin typeface="Arial" panose="020B0604020202020204" pitchFamily="34" charset="0"/>
              </a:rPr>
              <a:t>so</a:t>
            </a:r>
            <a:r>
              <a:rPr lang="nl-NL" altLang="en-US" sz="2000" dirty="0">
                <a:latin typeface="Arial" panose="020B0604020202020204" pitchFamily="34" charset="0"/>
              </a:rPr>
              <a:t> </a:t>
            </a:r>
            <a:r>
              <a:rPr lang="nl-NL" altLang="en-US" sz="2000" dirty="0" err="1">
                <a:latin typeface="Arial" panose="020B0604020202020204" pitchFamily="34" charset="0"/>
              </a:rPr>
              <a:t>that</a:t>
            </a:r>
            <a:r>
              <a:rPr lang="nl-NL" altLang="en-US" sz="2000" dirty="0">
                <a:latin typeface="Arial" panose="020B0604020202020204" pitchFamily="34" charset="0"/>
              </a:rPr>
              <a:t> </a:t>
            </a:r>
            <a:r>
              <a:rPr lang="nl-NL" altLang="en-US" sz="2000" dirty="0" err="1">
                <a:latin typeface="Arial" panose="020B0604020202020204" pitchFamily="34" charset="0"/>
              </a:rPr>
              <a:t>the</a:t>
            </a:r>
            <a:r>
              <a:rPr lang="nl-NL" altLang="en-US" sz="2000" dirty="0">
                <a:latin typeface="Arial" panose="020B0604020202020204" pitchFamily="34" charset="0"/>
              </a:rPr>
              <a:t> </a:t>
            </a:r>
            <a:r>
              <a:rPr lang="nl-NL" altLang="en-US" sz="2000" dirty="0">
                <a:latin typeface="Symbol" panose="05050102010706020507" pitchFamily="18" charset="2"/>
              </a:rPr>
              <a:t>b</a:t>
            </a:r>
            <a:r>
              <a:rPr lang="nl-NL" altLang="en-US" sz="2000" dirty="0">
                <a:latin typeface="Arial" panose="020B0604020202020204" pitchFamily="34" charset="0"/>
              </a:rPr>
              <a:t> </a:t>
            </a:r>
            <a:r>
              <a:rPr lang="nl-NL" altLang="en-US" sz="2000" dirty="0" err="1">
                <a:latin typeface="Arial" panose="020B0604020202020204" pitchFamily="34" charset="0"/>
              </a:rPr>
              <a:t>strands</a:t>
            </a:r>
            <a:r>
              <a:rPr lang="nl-NL" altLang="en-US" sz="2000" dirty="0">
                <a:latin typeface="Arial" panose="020B0604020202020204" pitchFamily="34" charset="0"/>
              </a:rPr>
              <a:t> </a:t>
            </a:r>
          </a:p>
          <a:p>
            <a:pPr>
              <a:spcBef>
                <a:spcPct val="50000"/>
              </a:spcBef>
              <a:buFontTx/>
              <a:buNone/>
            </a:pPr>
            <a:r>
              <a:rPr lang="nl-NL" altLang="en-US" sz="2000" dirty="0">
                <a:latin typeface="Arial" panose="020B0604020202020204" pitchFamily="34" charset="0"/>
              </a:rPr>
              <a:t>form a  </a:t>
            </a:r>
            <a:r>
              <a:rPr lang="nl-NL" altLang="en-US" sz="2000" dirty="0">
                <a:latin typeface="Symbol" panose="05050102010706020507" pitchFamily="18" charset="2"/>
              </a:rPr>
              <a:t>a/b</a:t>
            </a:r>
            <a:r>
              <a:rPr lang="nl-NL" altLang="en-US" sz="2000" dirty="0">
                <a:latin typeface="Arial" panose="020B0604020202020204" pitchFamily="34" charset="0"/>
              </a:rPr>
              <a:t> barrel.</a:t>
            </a:r>
            <a:endParaRPr lang="nl-NL" altLang="en-US" sz="2000" dirty="0">
              <a:latin typeface="Symbol" panose="05050102010706020507" pitchFamily="18" charset="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457200" y="274638"/>
            <a:ext cx="8229600" cy="1173162"/>
          </a:xfrm>
        </p:spPr>
        <p:txBody>
          <a:bodyPr/>
          <a:lstStyle/>
          <a:p>
            <a:pPr algn="l" eaLnBrk="1" hangingPunct="1"/>
            <a:r>
              <a:rPr lang="nl-NL" altLang="en-US" sz="1600" smtClean="0"/>
              <a:t>Motifs or Supersecondary structures and tertiary structure.</a:t>
            </a:r>
            <a:br>
              <a:rPr lang="nl-NL" altLang="en-US" sz="1600" smtClean="0"/>
            </a:br>
            <a:r>
              <a:rPr lang="nl-NL" altLang="en-US" sz="1600" smtClean="0"/>
              <a:t>4 classes of motifs:  all </a:t>
            </a:r>
            <a:r>
              <a:rPr lang="nl-NL" altLang="en-US" sz="1600" smtClean="0">
                <a:latin typeface="Symbol" panose="05050102010706020507" pitchFamily="18" charset="2"/>
              </a:rPr>
              <a:t>a</a:t>
            </a:r>
            <a:r>
              <a:rPr lang="nl-NL" altLang="en-US" sz="1600" smtClean="0"/>
              <a:t>, all </a:t>
            </a:r>
            <a:r>
              <a:rPr lang="nl-NL" altLang="en-US" sz="1600" smtClean="0">
                <a:latin typeface="Symbol" panose="05050102010706020507" pitchFamily="18" charset="2"/>
              </a:rPr>
              <a:t>b</a:t>
            </a:r>
            <a:r>
              <a:rPr lang="nl-NL" altLang="en-US" sz="1600" smtClean="0"/>
              <a:t>, </a:t>
            </a:r>
            <a:r>
              <a:rPr lang="nl-NL" altLang="en-US" sz="1600" smtClean="0">
                <a:latin typeface="Symbol" panose="05050102010706020507" pitchFamily="18" charset="2"/>
              </a:rPr>
              <a:t>a/b (</a:t>
            </a:r>
            <a:r>
              <a:rPr lang="nl-NL" altLang="en-US" sz="1600" smtClean="0"/>
              <a:t>alternating) or </a:t>
            </a:r>
            <a:br>
              <a:rPr lang="nl-NL" altLang="en-US" sz="1600" smtClean="0"/>
            </a:br>
            <a:r>
              <a:rPr lang="nl-NL" altLang="en-US" sz="1600" smtClean="0">
                <a:latin typeface="Symbol" panose="05050102010706020507" pitchFamily="18" charset="2"/>
              </a:rPr>
              <a:t>a+b (</a:t>
            </a:r>
            <a:r>
              <a:rPr lang="nl-NL" altLang="en-US" sz="1600" smtClean="0"/>
              <a:t>segregated).</a:t>
            </a:r>
            <a:r>
              <a:rPr lang="nl-NL" altLang="en-US" sz="1800" smtClean="0"/>
              <a:t>                                                           </a:t>
            </a:r>
            <a:r>
              <a:rPr lang="nl-NL" altLang="en-US" sz="1000" smtClean="0"/>
              <a:t>(Dow fig 4.8)</a:t>
            </a:r>
            <a:endParaRPr lang="nl-NL" altLang="en-US" sz="1800" smtClean="0"/>
          </a:p>
        </p:txBody>
      </p:sp>
      <p:pic>
        <p:nvPicPr>
          <p:cNvPr id="36867"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idx="4294967295"/>
          </p:nvPr>
        </p:nvSpPr>
        <p:spPr>
          <a:xfrm>
            <a:off x="457200" y="274638"/>
            <a:ext cx="8229600" cy="1706562"/>
          </a:xfrm>
        </p:spPr>
        <p:txBody>
          <a:bodyPr/>
          <a:lstStyle/>
          <a:p>
            <a:pPr algn="l" eaLnBrk="1" hangingPunct="1"/>
            <a:r>
              <a:rPr lang="nl-NL" altLang="en-US" sz="1800" smtClean="0"/>
              <a:t>Primary,secondary and </a:t>
            </a:r>
            <a:r>
              <a:rPr lang="nl-NL" altLang="en-US" sz="1800" b="1" smtClean="0"/>
              <a:t>tertiary structure</a:t>
            </a:r>
            <a:r>
              <a:rPr lang="nl-NL" altLang="en-US" sz="1800" smtClean="0"/>
              <a:t> (protein folding) </a:t>
            </a:r>
            <a:br>
              <a:rPr lang="nl-NL" altLang="en-US" sz="1800" smtClean="0"/>
            </a:br>
            <a:r>
              <a:rPr lang="nl-NL" altLang="en-US" sz="1800" smtClean="0"/>
              <a:t>of triose phosphate isomerase.</a:t>
            </a:r>
            <a:br>
              <a:rPr lang="nl-NL" altLang="en-US" sz="1800" smtClean="0"/>
            </a:br>
            <a:r>
              <a:rPr lang="nl-NL" altLang="en-US" sz="1800" smtClean="0"/>
              <a:t>Moreover we see here a MOTIF </a:t>
            </a:r>
            <a:r>
              <a:rPr lang="nl-NL" altLang="en-US" sz="1600" smtClean="0"/>
              <a:t>(which class ?).</a:t>
            </a:r>
            <a:r>
              <a:rPr lang="nl-NL" altLang="en-US" sz="1800" smtClean="0"/>
              <a:t/>
            </a:r>
            <a:br>
              <a:rPr lang="nl-NL" altLang="en-US" sz="1800" smtClean="0"/>
            </a:br>
            <a:endParaRPr lang="nl-NL" altLang="en-US" sz="1800" smtClean="0"/>
          </a:p>
        </p:txBody>
      </p:sp>
      <p:pic>
        <p:nvPicPr>
          <p:cNvPr id="37891" name="Picture 6" descr="triosephospst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8698"/>
          <a:stretch/>
        </p:blipFill>
        <p:spPr>
          <a:xfrm>
            <a:off x="533400" y="2564904"/>
            <a:ext cx="7207250" cy="3759696"/>
          </a:xfrm>
        </p:spPr>
      </p:pic>
      <p:sp>
        <p:nvSpPr>
          <p:cNvPr id="3" name="TextBox 2"/>
          <p:cNvSpPr txBox="1"/>
          <p:nvPr/>
        </p:nvSpPr>
        <p:spPr>
          <a:xfrm>
            <a:off x="457200" y="1546225"/>
            <a:ext cx="3794125" cy="461963"/>
          </a:xfrm>
          <a:prstGeom prst="rect">
            <a:avLst/>
          </a:prstGeom>
          <a:noFill/>
        </p:spPr>
        <p:txBody>
          <a:bodyPr wrap="none">
            <a:spAutoFit/>
          </a:bodyPr>
          <a:lstStyle/>
          <a:p>
            <a:pPr>
              <a:defRPr/>
            </a:pPr>
            <a:r>
              <a:rPr lang="nl-NL" altLang="en-US" dirty="0">
                <a:latin typeface="+mn-lt"/>
              </a:rPr>
              <a:t>The </a:t>
            </a:r>
            <a:r>
              <a:rPr lang="nl-NL" altLang="en-US" dirty="0" err="1">
                <a:latin typeface="+mn-lt"/>
              </a:rPr>
              <a:t>motif</a:t>
            </a:r>
            <a:r>
              <a:rPr lang="nl-NL" altLang="en-US" dirty="0">
                <a:latin typeface="+mn-lt"/>
              </a:rPr>
              <a:t> </a:t>
            </a:r>
            <a:r>
              <a:rPr lang="nl-NL" altLang="en-US" dirty="0" err="1">
                <a:latin typeface="+mn-lt"/>
              </a:rPr>
              <a:t>here</a:t>
            </a:r>
            <a:r>
              <a:rPr lang="nl-NL" altLang="en-US" dirty="0">
                <a:latin typeface="+mn-lt"/>
              </a:rPr>
              <a:t> is </a:t>
            </a:r>
            <a:r>
              <a:rPr lang="nl-NL" altLang="en-US" dirty="0"/>
              <a:t>baba</a:t>
            </a:r>
            <a:r>
              <a:rPr lang="nl-NL" altLang="en-US" dirty="0">
                <a:latin typeface="+mn-lt"/>
              </a:rPr>
              <a:t>.</a:t>
            </a:r>
            <a:endParaRPr 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539750" y="333375"/>
            <a:ext cx="7920038" cy="1323975"/>
          </a:xfrm>
          <a:prstGeom prst="rect">
            <a:avLst/>
          </a:prstGeom>
          <a:noFill/>
        </p:spPr>
        <p:txBody>
          <a:bodyPr>
            <a:spAutoFit/>
          </a:bodyPr>
          <a:lstStyle/>
          <a:p>
            <a:pPr>
              <a:defRPr/>
            </a:pPr>
            <a:r>
              <a:rPr lang="nl-NL" sz="2800" dirty="0">
                <a:latin typeface="+mj-lt"/>
              </a:rPr>
              <a:t>Domain</a:t>
            </a:r>
          </a:p>
          <a:p>
            <a:pPr>
              <a:defRPr/>
            </a:pPr>
            <a:endParaRPr lang="nl-NL" sz="2800" dirty="0">
              <a:latin typeface="+mj-lt"/>
            </a:endParaRPr>
          </a:p>
          <a:p>
            <a:pPr>
              <a:defRPr/>
            </a:pPr>
            <a:endParaRPr lang="nl-NL" dirty="0">
              <a:latin typeface="+mj-lt"/>
            </a:endParaRPr>
          </a:p>
        </p:txBody>
      </p:sp>
      <p:sp>
        <p:nvSpPr>
          <p:cNvPr id="3" name="Titel 1"/>
          <p:cNvSpPr txBox="1">
            <a:spLocks/>
          </p:cNvSpPr>
          <p:nvPr/>
        </p:nvSpPr>
        <p:spPr bwMode="auto">
          <a:xfrm>
            <a:off x="230188" y="1557338"/>
            <a:ext cx="8229600"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Verdana" pitchFamily="34" charset="0"/>
              </a:defRPr>
            </a:lvl2pPr>
            <a:lvl3pPr algn="ctr" rtl="0" eaLnBrk="0" fontAlgn="base" hangingPunct="0">
              <a:spcBef>
                <a:spcPct val="0"/>
              </a:spcBef>
              <a:spcAft>
                <a:spcPct val="0"/>
              </a:spcAft>
              <a:defRPr sz="3600">
                <a:solidFill>
                  <a:schemeClr val="tx2"/>
                </a:solidFill>
                <a:latin typeface="Verdana" pitchFamily="34" charset="0"/>
              </a:defRPr>
            </a:lvl3pPr>
            <a:lvl4pPr algn="ctr" rtl="0" eaLnBrk="0" fontAlgn="base" hangingPunct="0">
              <a:spcBef>
                <a:spcPct val="0"/>
              </a:spcBef>
              <a:spcAft>
                <a:spcPct val="0"/>
              </a:spcAft>
              <a:defRPr sz="3600">
                <a:solidFill>
                  <a:schemeClr val="tx2"/>
                </a:solidFill>
                <a:latin typeface="Verdana" pitchFamily="34" charset="0"/>
              </a:defRPr>
            </a:lvl4pPr>
            <a:lvl5pPr algn="ctr" rtl="0" eaLnBrk="0" fontAlgn="base" hangingPunct="0">
              <a:spcBef>
                <a:spcPct val="0"/>
              </a:spcBef>
              <a:spcAft>
                <a:spcPct val="0"/>
              </a:spcAft>
              <a:defRPr sz="3600">
                <a:solidFill>
                  <a:schemeClr val="tx2"/>
                </a:solidFill>
                <a:latin typeface="Verdana" pitchFamily="34" charset="0"/>
              </a:defRPr>
            </a:lvl5pPr>
            <a:lvl6pPr marL="457200" algn="ctr" rtl="0" eaLnBrk="0" fontAlgn="base" hangingPunct="0">
              <a:spcBef>
                <a:spcPct val="0"/>
              </a:spcBef>
              <a:spcAft>
                <a:spcPct val="0"/>
              </a:spcAft>
              <a:defRPr sz="3600">
                <a:solidFill>
                  <a:schemeClr val="tx2"/>
                </a:solidFill>
                <a:latin typeface="Verdana" pitchFamily="34" charset="0"/>
              </a:defRPr>
            </a:lvl6pPr>
            <a:lvl7pPr marL="914400" algn="ctr" rtl="0" eaLnBrk="0" fontAlgn="base" hangingPunct="0">
              <a:spcBef>
                <a:spcPct val="0"/>
              </a:spcBef>
              <a:spcAft>
                <a:spcPct val="0"/>
              </a:spcAft>
              <a:defRPr sz="3600">
                <a:solidFill>
                  <a:schemeClr val="tx2"/>
                </a:solidFill>
                <a:latin typeface="Verdana" pitchFamily="34" charset="0"/>
              </a:defRPr>
            </a:lvl7pPr>
            <a:lvl8pPr marL="1371600" algn="ctr" rtl="0" eaLnBrk="0" fontAlgn="base" hangingPunct="0">
              <a:spcBef>
                <a:spcPct val="0"/>
              </a:spcBef>
              <a:spcAft>
                <a:spcPct val="0"/>
              </a:spcAft>
              <a:defRPr sz="3600">
                <a:solidFill>
                  <a:schemeClr val="tx2"/>
                </a:solidFill>
                <a:latin typeface="Verdana" pitchFamily="34" charset="0"/>
              </a:defRPr>
            </a:lvl8pPr>
            <a:lvl9pPr marL="1828800" algn="ctr" rtl="0" eaLnBrk="0" fontAlgn="base" hangingPunct="0">
              <a:spcBef>
                <a:spcPct val="0"/>
              </a:spcBef>
              <a:spcAft>
                <a:spcPct val="0"/>
              </a:spcAft>
              <a:defRPr sz="3600">
                <a:solidFill>
                  <a:schemeClr val="tx2"/>
                </a:solidFill>
                <a:latin typeface="Verdana" pitchFamily="34" charset="0"/>
              </a:defRPr>
            </a:lvl9pPr>
          </a:lstStyle>
          <a:p>
            <a:pPr algn="l">
              <a:defRPr/>
            </a:pPr>
            <a:r>
              <a:rPr lang="nl-NL" altLang="en-US" sz="1800" kern="0" dirty="0" smtClean="0"/>
              <a:t>A part of a polypeptide chain </a:t>
            </a:r>
            <a:r>
              <a:rPr lang="nl-NL" altLang="en-US" sz="1800" kern="0" dirty="0" err="1" smtClean="0"/>
              <a:t>that</a:t>
            </a:r>
            <a:r>
              <a:rPr lang="nl-NL" altLang="en-US" sz="1800" kern="0" dirty="0" smtClean="0"/>
              <a:t> is </a:t>
            </a:r>
            <a:r>
              <a:rPr lang="nl-NL" altLang="en-US" sz="1800" kern="0" dirty="0" err="1" smtClean="0"/>
              <a:t>indepently</a:t>
            </a:r>
            <a:r>
              <a:rPr lang="nl-NL" altLang="en-US" sz="1800" kern="0" dirty="0" smtClean="0"/>
              <a:t> </a:t>
            </a:r>
            <a:r>
              <a:rPr lang="nl-NL" altLang="en-US" sz="1800" kern="0" dirty="0" err="1" smtClean="0"/>
              <a:t>stable</a:t>
            </a:r>
            <a:r>
              <a:rPr lang="nl-NL" altLang="en-US" sz="1800" kern="0" dirty="0" smtClean="0"/>
              <a:t> or </a:t>
            </a:r>
            <a:r>
              <a:rPr lang="nl-NL" altLang="en-US" sz="1800" kern="0" dirty="0" err="1" smtClean="0"/>
              <a:t>could</a:t>
            </a:r>
            <a:r>
              <a:rPr lang="nl-NL" altLang="en-US" sz="1800" kern="0" dirty="0" smtClean="0"/>
              <a:t> </a:t>
            </a:r>
            <a:r>
              <a:rPr lang="nl-NL" altLang="en-US" sz="1800" kern="0" dirty="0" err="1" smtClean="0"/>
              <a:t>undergo</a:t>
            </a:r>
            <a:r>
              <a:rPr lang="nl-NL" altLang="en-US" sz="1800" kern="0" dirty="0" smtClean="0"/>
              <a:t> </a:t>
            </a:r>
            <a:r>
              <a:rPr lang="nl-NL" altLang="en-US" sz="1800" kern="0" dirty="0" err="1" smtClean="0"/>
              <a:t>movements</a:t>
            </a:r>
            <a:r>
              <a:rPr lang="nl-NL" altLang="en-US" sz="1800" kern="0" dirty="0" smtClean="0"/>
              <a:t> as a single </a:t>
            </a:r>
            <a:r>
              <a:rPr lang="nl-NL" altLang="en-US" sz="1800" kern="0" dirty="0" err="1" smtClean="0"/>
              <a:t>entity</a:t>
            </a:r>
            <a:r>
              <a:rPr lang="nl-NL" altLang="en-US" sz="1800" kern="0" dirty="0" smtClean="0"/>
              <a:t> </a:t>
            </a:r>
            <a:r>
              <a:rPr lang="nl-NL" altLang="en-US" sz="1800" kern="0" dirty="0" err="1" smtClean="0"/>
              <a:t>with</a:t>
            </a:r>
            <a:r>
              <a:rPr lang="nl-NL" altLang="en-US" sz="1800" kern="0" dirty="0" smtClean="0"/>
              <a:t> respect </a:t>
            </a:r>
            <a:r>
              <a:rPr lang="nl-NL" altLang="en-US" sz="1800" kern="0" dirty="0" err="1" smtClean="0"/>
              <a:t>to</a:t>
            </a:r>
            <a:r>
              <a:rPr lang="nl-NL" altLang="en-US" sz="1800" kern="0" dirty="0" smtClean="0"/>
              <a:t> the </a:t>
            </a:r>
            <a:r>
              <a:rPr lang="nl-NL" altLang="en-US" sz="1800" kern="0" dirty="0" err="1" smtClean="0"/>
              <a:t>entire</a:t>
            </a:r>
            <a:r>
              <a:rPr lang="nl-NL" altLang="en-US" sz="1800" kern="0" dirty="0" smtClean="0"/>
              <a:t> </a:t>
            </a:r>
            <a:r>
              <a:rPr lang="nl-NL" altLang="en-US" sz="1800" kern="0" dirty="0" err="1" smtClean="0"/>
              <a:t>protein</a:t>
            </a:r>
            <a:r>
              <a:rPr lang="nl-NL" altLang="en-US" sz="1800" kern="0" dirty="0" smtClean="0"/>
              <a:t>.</a:t>
            </a:r>
            <a:endParaRPr lang="nl-NL" altLang="en-US" sz="1200" kern="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381000" y="274638"/>
            <a:ext cx="8305800" cy="1935162"/>
          </a:xfrm>
        </p:spPr>
        <p:txBody>
          <a:bodyPr/>
          <a:lstStyle/>
          <a:p>
            <a:pPr algn="l" eaLnBrk="1" hangingPunct="1"/>
            <a:r>
              <a:rPr lang="nl-NL" altLang="en-US" sz="2400" smtClean="0"/>
              <a:t>DOMAINS are distinct globular units (independently folded)</a:t>
            </a:r>
            <a:br>
              <a:rPr lang="nl-NL" altLang="en-US" sz="2400" smtClean="0"/>
            </a:br>
            <a:r>
              <a:rPr lang="nl-NL" altLang="en-US" sz="2400" smtClean="0"/>
              <a:t>within </a:t>
            </a:r>
            <a:r>
              <a:rPr lang="nl-NL" altLang="en-US" sz="2400" b="1" smtClean="0"/>
              <a:t>one</a:t>
            </a:r>
            <a:r>
              <a:rPr lang="nl-NL" altLang="en-US" sz="2400" smtClean="0"/>
              <a:t> polypeptide. </a:t>
            </a:r>
            <a:br>
              <a:rPr lang="nl-NL" altLang="en-US" sz="2400" smtClean="0"/>
            </a:br>
            <a:r>
              <a:rPr lang="nl-NL" altLang="en-US" sz="2400" smtClean="0"/>
              <a:t>Usually domains are connected by loops.</a:t>
            </a:r>
            <a:br>
              <a:rPr lang="nl-NL" altLang="en-US" sz="2400" smtClean="0"/>
            </a:br>
            <a:r>
              <a:rPr lang="nl-NL" altLang="en-US" sz="2400" smtClean="0"/>
              <a:t>In (c) we see two domains.</a:t>
            </a:r>
            <a:br>
              <a:rPr lang="nl-NL" altLang="en-US" sz="2400" smtClean="0"/>
            </a:br>
            <a:r>
              <a:rPr lang="nl-NL" altLang="en-US" sz="2400" smtClean="0"/>
              <a:t>                                                                         </a:t>
            </a:r>
            <a:r>
              <a:rPr lang="nl-NL" altLang="en-US" sz="1400" smtClean="0"/>
              <a:t>(Horton fig 4.1)</a:t>
            </a:r>
            <a:endParaRPr lang="nl-NL" altLang="en-US" sz="2400" smtClean="0"/>
          </a:p>
        </p:txBody>
      </p:sp>
      <p:pic>
        <p:nvPicPr>
          <p:cNvPr id="40963"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457200" y="2514600"/>
            <a:ext cx="7239000" cy="3916363"/>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457200" y="274638"/>
            <a:ext cx="8229600" cy="1935162"/>
          </a:xfrm>
        </p:spPr>
        <p:txBody>
          <a:bodyPr/>
          <a:lstStyle/>
          <a:p>
            <a:pPr algn="l" eaLnBrk="1" hangingPunct="1"/>
            <a:r>
              <a:rPr lang="nl-NL" altLang="en-US" sz="2400" smtClean="0"/>
              <a:t>DOMAINS II</a:t>
            </a:r>
            <a:br>
              <a:rPr lang="nl-NL" altLang="en-US" sz="2400" smtClean="0"/>
            </a:br>
            <a:r>
              <a:rPr lang="nl-NL" altLang="en-US" sz="2400" smtClean="0"/>
              <a:t>In this protein we can distinguish three pairs of domains.</a:t>
            </a:r>
            <a:r>
              <a:rPr lang="nl-NL" altLang="en-US" sz="2800" smtClean="0"/>
              <a:t> </a:t>
            </a:r>
            <a:br>
              <a:rPr lang="nl-NL" altLang="en-US" sz="2800" smtClean="0"/>
            </a:br>
            <a:r>
              <a:rPr lang="nl-NL" altLang="en-US" sz="2400" smtClean="0"/>
              <a:t>Proteins can be grouped into families according to</a:t>
            </a:r>
            <a:br>
              <a:rPr lang="nl-NL" altLang="en-US" sz="2400" smtClean="0"/>
            </a:br>
            <a:r>
              <a:rPr lang="nl-NL" altLang="en-US" sz="2400" smtClean="0"/>
              <a:t>similarities in domain structures and amino acid sequence.</a:t>
            </a:r>
            <a:br>
              <a:rPr lang="nl-NL" altLang="en-US" sz="2400" smtClean="0"/>
            </a:br>
            <a:r>
              <a:rPr lang="nl-NL" altLang="en-US" sz="1400" smtClean="0"/>
              <a:t>                                                                                                                                       (Dow fig 4.7)</a:t>
            </a:r>
            <a:endParaRPr lang="nl-NL" altLang="en-US" sz="2400" smtClean="0"/>
          </a:p>
        </p:txBody>
      </p:sp>
      <p:pic>
        <p:nvPicPr>
          <p:cNvPr id="41987"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52400" y="2590800"/>
            <a:ext cx="5334000" cy="4144963"/>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algn="l"/>
            <a:r>
              <a:rPr lang="nl-NL" altLang="en-US" sz="2400" smtClean="0"/>
              <a:t>Domains III: domains are encoded by specific exons.</a:t>
            </a:r>
            <a:br>
              <a:rPr lang="nl-NL" altLang="en-US" sz="2400" smtClean="0"/>
            </a:br>
            <a:r>
              <a:rPr lang="nl-NL" altLang="en-US" sz="2400" smtClean="0"/>
              <a:t>                                                                             </a:t>
            </a:r>
            <a:r>
              <a:rPr lang="nl-NL" altLang="en-US" sz="1400" smtClean="0"/>
              <a:t>(Campb. fig 17.12)</a:t>
            </a:r>
            <a:endParaRPr lang="nl-NL" altLang="en-US" sz="240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6061" y="3901778"/>
            <a:ext cx="3677939" cy="274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2"/>
          <p:cNvSpPr>
            <a:spLocks noGrp="1" noChangeArrowheads="1"/>
          </p:cNvSpPr>
          <p:nvPr>
            <p:ph type="title" idx="4294967295"/>
          </p:nvPr>
        </p:nvSpPr>
        <p:spPr>
          <a:xfrm>
            <a:off x="457200" y="274638"/>
            <a:ext cx="8229600" cy="515937"/>
          </a:xfrm>
        </p:spPr>
        <p:txBody>
          <a:bodyPr/>
          <a:lstStyle/>
          <a:p>
            <a:pPr algn="l" eaLnBrk="1" hangingPunct="1"/>
            <a:r>
              <a:rPr lang="nl-NL" altLang="en-US" sz="2400" smtClean="0"/>
              <a:t>Lehninger figure 4.19, 4.20 and 4.21; motifs and domains</a:t>
            </a:r>
          </a:p>
        </p:txBody>
      </p:sp>
      <p:sp>
        <p:nvSpPr>
          <p:cNvPr id="44035" name="Rectangle 3"/>
          <p:cNvSpPr>
            <a:spLocks noGrp="1" noChangeArrowheads="1"/>
          </p:cNvSpPr>
          <p:nvPr>
            <p:ph type="body" idx="4294967295"/>
          </p:nvPr>
        </p:nvSpPr>
        <p:spPr>
          <a:xfrm>
            <a:off x="179512" y="790575"/>
            <a:ext cx="7772400" cy="4754562"/>
          </a:xfrm>
        </p:spPr>
        <p:txBody>
          <a:bodyPr/>
          <a:lstStyle/>
          <a:p>
            <a:pPr eaLnBrk="1" hangingPunct="1"/>
            <a:r>
              <a:rPr lang="nl-NL" altLang="en-US" sz="2000" dirty="0" err="1" smtClean="0"/>
              <a:t>Two</a:t>
            </a:r>
            <a:r>
              <a:rPr lang="nl-NL" altLang="en-US" sz="2000" dirty="0" smtClean="0"/>
              <a:t> or more </a:t>
            </a:r>
            <a:r>
              <a:rPr lang="nl-NL" altLang="en-US" sz="2000" dirty="0" smtClean="0">
                <a:latin typeface="Symbol" panose="05050102010706020507" pitchFamily="18" charset="2"/>
              </a:rPr>
              <a:t>a </a:t>
            </a:r>
            <a:r>
              <a:rPr lang="nl-NL" altLang="en-US" sz="2000" dirty="0" err="1" smtClean="0"/>
              <a:t>and</a:t>
            </a:r>
            <a:r>
              <a:rPr lang="nl-NL" altLang="en-US" sz="2000" dirty="0" smtClean="0"/>
              <a:t>/or </a:t>
            </a:r>
            <a:r>
              <a:rPr lang="nl-NL" altLang="en-US" sz="2000" dirty="0" smtClean="0">
                <a:latin typeface="Symbol" panose="05050102010706020507" pitchFamily="18" charset="2"/>
              </a:rPr>
              <a:t>b</a:t>
            </a:r>
            <a:r>
              <a:rPr lang="nl-NL" altLang="en-US" sz="2000" dirty="0" smtClean="0"/>
              <a:t> </a:t>
            </a:r>
            <a:r>
              <a:rPr lang="nl-NL" altLang="en-US" sz="2000" dirty="0" err="1" smtClean="0"/>
              <a:t>elements</a:t>
            </a:r>
            <a:r>
              <a:rPr lang="nl-NL" altLang="en-US" sz="2000" dirty="0" smtClean="0"/>
              <a:t/>
            </a:r>
            <a:br>
              <a:rPr lang="nl-NL" altLang="en-US" sz="2000" dirty="0" smtClean="0"/>
            </a:br>
            <a:r>
              <a:rPr lang="nl-NL" altLang="en-US" sz="2000" dirty="0" smtClean="0"/>
              <a:t>              </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supersecondary</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structure</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motifs</a:t>
            </a:r>
            <a:r>
              <a:rPr lang="nl-NL" altLang="en-US" sz="2000" dirty="0" smtClean="0">
                <a:sym typeface="Wingdings" panose="05000000000000000000" pitchFamily="2" charset="2"/>
              </a:rPr>
              <a:t> or </a:t>
            </a:r>
            <a:r>
              <a:rPr lang="nl-NL" altLang="en-US" sz="2000" dirty="0" err="1" smtClean="0">
                <a:sym typeface="Wingdings" panose="05000000000000000000" pitchFamily="2" charset="2"/>
              </a:rPr>
              <a:t>folds</a:t>
            </a:r>
            <a:r>
              <a:rPr lang="nl-NL" altLang="en-US" sz="2000" dirty="0" smtClean="0">
                <a:sym typeface="Wingdings" panose="05000000000000000000" pitchFamily="2" charset="2"/>
              </a:rPr>
              <a:t>)</a:t>
            </a:r>
            <a:br>
              <a:rPr lang="nl-NL" altLang="en-US" sz="2000" dirty="0" smtClean="0">
                <a:sym typeface="Wingdings" panose="05000000000000000000" pitchFamily="2" charset="2"/>
              </a:rPr>
            </a:br>
            <a:r>
              <a:rPr lang="nl-NL" altLang="en-US" sz="2000" dirty="0" smtClean="0">
                <a:sym typeface="Wingdings" panose="05000000000000000000" pitchFamily="2" charset="2"/>
              </a:rPr>
              <a:t/>
            </a:r>
            <a:br>
              <a:rPr lang="nl-NL" altLang="en-US" sz="2000" dirty="0" smtClean="0">
                <a:sym typeface="Wingdings" panose="05000000000000000000" pitchFamily="2" charset="2"/>
              </a:rPr>
            </a:br>
            <a:r>
              <a:rPr lang="nl-NL" altLang="en-US" sz="2000" dirty="0" err="1" smtClean="0">
                <a:sym typeface="Wingdings" panose="05000000000000000000" pitchFamily="2" charset="2"/>
              </a:rPr>
              <a:t>for</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instance</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the</a:t>
            </a:r>
            <a:r>
              <a:rPr lang="nl-NL" altLang="en-US" sz="2000" dirty="0" smtClean="0">
                <a:sym typeface="Wingdings" panose="05000000000000000000" pitchFamily="2" charset="2"/>
              </a:rPr>
              <a:t>  </a:t>
            </a:r>
            <a:r>
              <a:rPr lang="nl-NL" altLang="en-US" sz="2000" dirty="0" smtClean="0">
                <a:latin typeface="Symbol" panose="05050102010706020507" pitchFamily="18" charset="2"/>
                <a:sym typeface="Wingdings" panose="05000000000000000000" pitchFamily="2" charset="2"/>
              </a:rPr>
              <a:t>b a b</a:t>
            </a:r>
            <a:r>
              <a:rPr lang="nl-NL" altLang="en-US" sz="2000" dirty="0" smtClean="0">
                <a:sym typeface="Wingdings" panose="05000000000000000000" pitchFamily="2" charset="2"/>
              </a:rPr>
              <a:t> loop is a small </a:t>
            </a:r>
            <a:r>
              <a:rPr lang="nl-NL" altLang="en-US" sz="2000" dirty="0" err="1" smtClean="0">
                <a:sym typeface="Wingdings" panose="05000000000000000000" pitchFamily="2" charset="2"/>
              </a:rPr>
              <a:t>motive</a:t>
            </a:r>
            <a:r>
              <a:rPr lang="nl-NL" altLang="en-US" sz="2000" dirty="0" smtClean="0">
                <a:sym typeface="Wingdings" panose="05000000000000000000" pitchFamily="2" charset="2"/>
              </a:rPr>
              <a:t/>
            </a:r>
            <a:br>
              <a:rPr lang="nl-NL" altLang="en-US" sz="2000" dirty="0" smtClean="0">
                <a:sym typeface="Wingdings" panose="05000000000000000000" pitchFamily="2" charset="2"/>
              </a:rPr>
            </a:br>
            <a:r>
              <a:rPr lang="nl-NL" altLang="en-US" sz="2000" dirty="0" smtClean="0">
                <a:sym typeface="Wingdings" panose="05000000000000000000" pitchFamily="2" charset="2"/>
              </a:rPr>
              <a:t>                      </a:t>
            </a:r>
            <a:r>
              <a:rPr lang="nl-NL" altLang="en-US" sz="2000" dirty="0" err="1" smtClean="0">
                <a:sym typeface="Wingdings" panose="05000000000000000000" pitchFamily="2" charset="2"/>
              </a:rPr>
              <a:t>the</a:t>
            </a:r>
            <a:r>
              <a:rPr lang="nl-NL" altLang="en-US" sz="2000" dirty="0" smtClean="0">
                <a:sym typeface="Wingdings" panose="05000000000000000000" pitchFamily="2" charset="2"/>
              </a:rPr>
              <a:t>  </a:t>
            </a:r>
            <a:r>
              <a:rPr lang="nl-NL" altLang="en-US" sz="2000" dirty="0" smtClean="0">
                <a:latin typeface="Symbol" panose="05050102010706020507" pitchFamily="18" charset="2"/>
                <a:sym typeface="Wingdings" panose="05000000000000000000" pitchFamily="2" charset="2"/>
              </a:rPr>
              <a:t>a</a:t>
            </a:r>
            <a:r>
              <a:rPr lang="nl-NL" altLang="en-US" sz="2000" dirty="0" smtClean="0">
                <a:sym typeface="Wingdings" panose="05000000000000000000" pitchFamily="2" charset="2"/>
              </a:rPr>
              <a:t>/</a:t>
            </a:r>
            <a:r>
              <a:rPr lang="nl-NL" altLang="en-US" sz="2000" dirty="0" smtClean="0">
                <a:latin typeface="Symbol" panose="05050102010706020507" pitchFamily="18" charset="2"/>
                <a:sym typeface="Wingdings" panose="05000000000000000000" pitchFamily="2" charset="2"/>
              </a:rPr>
              <a:t>b</a:t>
            </a:r>
            <a:r>
              <a:rPr lang="nl-NL" altLang="en-US" sz="2000" dirty="0" smtClean="0">
                <a:sym typeface="Wingdings" panose="05000000000000000000" pitchFamily="2" charset="2"/>
              </a:rPr>
              <a:t> barrel  is a complex </a:t>
            </a:r>
            <a:r>
              <a:rPr lang="nl-NL" altLang="en-US" sz="2000" dirty="0" err="1" smtClean="0">
                <a:sym typeface="Wingdings" panose="05000000000000000000" pitchFamily="2" charset="2"/>
              </a:rPr>
              <a:t>motive</a:t>
            </a:r>
            <a:r>
              <a:rPr lang="nl-NL" altLang="en-US" sz="2000" dirty="0" smtClean="0">
                <a:sym typeface="Wingdings" panose="05000000000000000000" pitchFamily="2" charset="2"/>
              </a:rPr>
              <a:t/>
            </a:r>
            <a:br>
              <a:rPr lang="nl-NL" altLang="en-US" sz="2000" dirty="0" smtClean="0">
                <a:sym typeface="Wingdings" panose="05000000000000000000" pitchFamily="2" charset="2"/>
              </a:rPr>
            </a:br>
            <a:endParaRPr lang="nl-NL" altLang="en-US" sz="2000" dirty="0" smtClean="0">
              <a:sym typeface="Wingdings" panose="05000000000000000000" pitchFamily="2" charset="2"/>
            </a:endParaRPr>
          </a:p>
          <a:p>
            <a:pPr eaLnBrk="1" hangingPunct="1"/>
            <a:r>
              <a:rPr lang="nl-NL" altLang="en-US" sz="2000" dirty="0" err="1" smtClean="0">
                <a:sym typeface="Wingdings" panose="05000000000000000000" pitchFamily="2" charset="2"/>
              </a:rPr>
              <a:t>All</a:t>
            </a:r>
            <a:r>
              <a:rPr lang="nl-NL" altLang="en-US" sz="2000" dirty="0" smtClean="0">
                <a:sym typeface="Wingdings" panose="05000000000000000000" pitchFamily="2" charset="2"/>
              </a:rPr>
              <a:t> proteins are assembled </a:t>
            </a:r>
            <a:r>
              <a:rPr lang="nl-NL" altLang="en-US" sz="2000" dirty="0" err="1" smtClean="0">
                <a:sym typeface="Wingdings" panose="05000000000000000000" pitchFamily="2" charset="2"/>
              </a:rPr>
              <a:t>from</a:t>
            </a:r>
            <a:r>
              <a:rPr lang="nl-NL" altLang="en-US" sz="2000" dirty="0" smtClean="0">
                <a:sym typeface="Wingdings" panose="05000000000000000000" pitchFamily="2" charset="2"/>
              </a:rPr>
              <a:t> a repertoire of </a:t>
            </a:r>
            <a:r>
              <a:rPr lang="nl-NL" altLang="en-US" sz="2000" dirty="0" err="1" smtClean="0">
                <a:sym typeface="Wingdings" panose="05000000000000000000" pitchFamily="2" charset="2"/>
              </a:rPr>
              <a:t>only</a:t>
            </a:r>
            <a:r>
              <a:rPr lang="nl-NL" altLang="en-US" sz="2000" dirty="0" smtClean="0">
                <a:sym typeface="Wingdings" panose="05000000000000000000" pitchFamily="2" charset="2"/>
              </a:rPr>
              <a:t> a</a:t>
            </a:r>
            <a:br>
              <a:rPr lang="nl-NL" altLang="en-US" sz="2000" dirty="0" smtClean="0">
                <a:sym typeface="Wingdings" panose="05000000000000000000" pitchFamily="2" charset="2"/>
              </a:rPr>
            </a:br>
            <a:r>
              <a:rPr lang="nl-NL" altLang="en-US" sz="2000" dirty="0" smtClean="0">
                <a:sym typeface="Wingdings" panose="05000000000000000000" pitchFamily="2" charset="2"/>
              </a:rPr>
              <a:t>few </a:t>
            </a:r>
            <a:r>
              <a:rPr lang="nl-NL" altLang="en-US" sz="2000" dirty="0" err="1" smtClean="0">
                <a:sym typeface="Wingdings" panose="05000000000000000000" pitchFamily="2" charset="2"/>
              </a:rPr>
              <a:t>hundred</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motifs</a:t>
            </a:r>
            <a:r>
              <a:rPr lang="nl-NL" altLang="en-US" sz="2000" dirty="0" smtClean="0">
                <a:sym typeface="Wingdings" panose="05000000000000000000" pitchFamily="2" charset="2"/>
              </a:rPr>
              <a:t>.</a:t>
            </a:r>
            <a:br>
              <a:rPr lang="nl-NL" altLang="en-US" sz="2000" dirty="0" smtClean="0">
                <a:sym typeface="Wingdings" panose="05000000000000000000" pitchFamily="2" charset="2"/>
              </a:rPr>
            </a:br>
            <a:endParaRPr lang="nl-NL" altLang="en-US" sz="2000" dirty="0" smtClean="0">
              <a:sym typeface="Wingdings" panose="05000000000000000000" pitchFamily="2" charset="2"/>
            </a:endParaRPr>
          </a:p>
          <a:p>
            <a:pPr eaLnBrk="1" hangingPunct="1"/>
            <a:r>
              <a:rPr lang="nl-NL" altLang="en-US" sz="2000" dirty="0" smtClean="0">
                <a:sym typeface="Wingdings" panose="05000000000000000000" pitchFamily="2" charset="2"/>
              </a:rPr>
              <a:t>A domain is a </a:t>
            </a:r>
            <a:r>
              <a:rPr lang="nl-NL" altLang="en-US" sz="2000" dirty="0" err="1" smtClean="0">
                <a:sym typeface="Wingdings" panose="05000000000000000000" pitchFamily="2" charset="2"/>
              </a:rPr>
              <a:t>globular</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region</a:t>
            </a:r>
            <a:r>
              <a:rPr lang="nl-NL" altLang="en-US" sz="2000" dirty="0" smtClean="0">
                <a:sym typeface="Wingdings" panose="05000000000000000000" pitchFamily="2" charset="2"/>
              </a:rPr>
              <a:t> of a </a:t>
            </a:r>
            <a:r>
              <a:rPr lang="nl-NL" altLang="en-US" sz="2000" dirty="0" err="1" smtClean="0">
                <a:sym typeface="Wingdings" panose="05000000000000000000" pitchFamily="2" charset="2"/>
              </a:rPr>
              <a:t>protein</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that</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can</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fold</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stably</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and</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independently</a:t>
            </a:r>
            <a:r>
              <a:rPr lang="nl-NL" altLang="en-US" sz="2000" dirty="0" smtClean="0">
                <a:sym typeface="Wingdings" panose="05000000000000000000" pitchFamily="2" charset="2"/>
              </a:rPr>
              <a:t>.</a:t>
            </a:r>
            <a:br>
              <a:rPr lang="nl-NL" altLang="en-US" sz="2000" dirty="0" smtClean="0">
                <a:sym typeface="Wingdings" panose="05000000000000000000" pitchFamily="2" charset="2"/>
              </a:rPr>
            </a:br>
            <a:r>
              <a:rPr lang="nl-NL" altLang="en-US" sz="2000" dirty="0" smtClean="0">
                <a:sym typeface="Wingdings" panose="05000000000000000000" pitchFamily="2" charset="2"/>
              </a:rPr>
              <a:t>The  </a:t>
            </a:r>
            <a:r>
              <a:rPr lang="nl-NL" altLang="en-US" sz="2000" dirty="0" smtClean="0">
                <a:latin typeface="Symbol" panose="05050102010706020507" pitchFamily="18" charset="2"/>
                <a:sym typeface="Wingdings" panose="05000000000000000000" pitchFamily="2" charset="2"/>
              </a:rPr>
              <a:t>a</a:t>
            </a:r>
            <a:r>
              <a:rPr lang="nl-NL" altLang="en-US" sz="2000" dirty="0" smtClean="0">
                <a:sym typeface="Wingdings" panose="05000000000000000000" pitchFamily="2" charset="2"/>
              </a:rPr>
              <a:t>/</a:t>
            </a:r>
            <a:r>
              <a:rPr lang="nl-NL" altLang="en-US" sz="2000" dirty="0" smtClean="0">
                <a:latin typeface="Symbol" panose="05050102010706020507" pitchFamily="18" charset="2"/>
                <a:sym typeface="Wingdings" panose="05000000000000000000" pitchFamily="2" charset="2"/>
              </a:rPr>
              <a:t>b</a:t>
            </a:r>
            <a:r>
              <a:rPr lang="nl-NL" altLang="en-US" sz="2000" dirty="0" smtClean="0">
                <a:sym typeface="Wingdings" panose="05000000000000000000" pitchFamily="2" charset="2"/>
              </a:rPr>
              <a:t> barrel </a:t>
            </a:r>
            <a:r>
              <a:rPr lang="nl-NL" altLang="en-US" sz="2000" dirty="0" err="1" smtClean="0">
                <a:sym typeface="Wingdings" panose="05000000000000000000" pitchFamily="2" charset="2"/>
              </a:rPr>
              <a:t>and</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the</a:t>
            </a:r>
            <a:r>
              <a:rPr lang="nl-NL" altLang="en-US" sz="2000" dirty="0" smtClean="0">
                <a:sym typeface="Wingdings" panose="05000000000000000000" pitchFamily="2" charset="2"/>
              </a:rPr>
              <a:t> </a:t>
            </a:r>
            <a:r>
              <a:rPr lang="nl-NL" altLang="en-US" sz="2000" dirty="0" smtClean="0">
                <a:latin typeface="Symbol" panose="05050102010706020507" pitchFamily="18" charset="2"/>
                <a:sym typeface="Wingdings" panose="05000000000000000000" pitchFamily="2" charset="2"/>
              </a:rPr>
              <a:t>b</a:t>
            </a:r>
            <a:r>
              <a:rPr lang="nl-NL" altLang="en-US" sz="2000" dirty="0" smtClean="0">
                <a:sym typeface="Wingdings" panose="05000000000000000000" pitchFamily="2" charset="2"/>
              </a:rPr>
              <a:t> barrel </a:t>
            </a:r>
            <a:r>
              <a:rPr lang="nl-NL" altLang="en-US" sz="2000" dirty="0" err="1" smtClean="0">
                <a:sym typeface="Wingdings" panose="05000000000000000000" pitchFamily="2" charset="2"/>
              </a:rPr>
              <a:t>can</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be</a:t>
            </a:r>
            <a:r>
              <a:rPr lang="nl-NL" altLang="en-US" sz="2000" dirty="0" smtClean="0">
                <a:sym typeface="Wingdings" panose="05000000000000000000" pitchFamily="2" charset="2"/>
              </a:rPr>
              <a:t> </a:t>
            </a:r>
            <a:r>
              <a:rPr lang="nl-NL" altLang="en-US" sz="2000" dirty="0" err="1" smtClean="0">
                <a:sym typeface="Wingdings" panose="05000000000000000000" pitchFamily="2" charset="2"/>
              </a:rPr>
              <a:t>domains</a:t>
            </a:r>
            <a:r>
              <a:rPr lang="nl-NL" altLang="en-US" sz="2000" dirty="0" smtClean="0">
                <a:sym typeface="Wingdings" panose="05000000000000000000" pitchFamily="2" charset="2"/>
              </a:rPr>
              <a:t>.</a:t>
            </a:r>
            <a:r>
              <a:rPr lang="nl-NL" altLang="en-US" sz="2000" dirty="0" smtClean="0"/>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p:cNvSpPr>
            <a:spLocks noGrp="1"/>
          </p:cNvSpPr>
          <p:nvPr>
            <p:ph type="title"/>
          </p:nvPr>
        </p:nvSpPr>
        <p:spPr>
          <a:xfrm>
            <a:off x="652463" y="65088"/>
            <a:ext cx="7772400" cy="1143000"/>
          </a:xfrm>
        </p:spPr>
        <p:txBody>
          <a:bodyPr/>
          <a:lstStyle/>
          <a:p>
            <a:r>
              <a:rPr lang="nl-NL" altLang="nl-NL" smtClean="0"/>
              <a:t>Tertiaire structuur</a:t>
            </a:r>
          </a:p>
        </p:txBody>
      </p:sp>
      <p:sp>
        <p:nvSpPr>
          <p:cNvPr id="45059" name="Tijdelijke aanduiding voor inhoud 2"/>
          <p:cNvSpPr>
            <a:spLocks noGrp="1"/>
          </p:cNvSpPr>
          <p:nvPr>
            <p:ph idx="1"/>
          </p:nvPr>
        </p:nvSpPr>
        <p:spPr>
          <a:xfrm>
            <a:off x="395288" y="1208088"/>
            <a:ext cx="7772400" cy="4114800"/>
          </a:xfrm>
        </p:spPr>
        <p:txBody>
          <a:bodyPr/>
          <a:lstStyle/>
          <a:p>
            <a:r>
              <a:rPr lang="nl-NL" altLang="nl-NL" smtClean="0"/>
              <a:t>Verbindingen tussen restgroepen</a:t>
            </a:r>
          </a:p>
          <a:p>
            <a:pPr lvl="1"/>
            <a:r>
              <a:rPr lang="nl-NL" altLang="nl-NL" smtClean="0"/>
              <a:t>Waterstofbruggen</a:t>
            </a:r>
          </a:p>
          <a:p>
            <a:pPr lvl="1"/>
            <a:r>
              <a:rPr lang="nl-NL" altLang="nl-NL" smtClean="0"/>
              <a:t>Ionenbinding</a:t>
            </a:r>
          </a:p>
          <a:p>
            <a:pPr lvl="1"/>
            <a:r>
              <a:rPr lang="nl-NL" altLang="nl-NL" smtClean="0"/>
              <a:t>Hydrofobe interacties </a:t>
            </a:r>
          </a:p>
          <a:p>
            <a:pPr lvl="2"/>
            <a:r>
              <a:rPr lang="nl-NL" altLang="nl-NL" smtClean="0"/>
              <a:t>Apolaire groepen naar kern van het eiwit</a:t>
            </a:r>
          </a:p>
          <a:p>
            <a:pPr lvl="2"/>
            <a:r>
              <a:rPr lang="nl-NL" altLang="nl-NL" smtClean="0"/>
              <a:t>Van der Waals kracht</a:t>
            </a:r>
          </a:p>
          <a:p>
            <a:pPr lvl="1"/>
            <a:r>
              <a:rPr lang="nl-NL" altLang="nl-NL" smtClean="0"/>
              <a:t>Zwavelbruggen</a:t>
            </a:r>
          </a:p>
          <a:p>
            <a:endParaRPr lang="nl-NL" altLang="nl-NL"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voettekst 3"/>
          <p:cNvSpPr>
            <a:spLocks noGrp="1"/>
          </p:cNvSpPr>
          <p:nvPr>
            <p:ph type="ftr" sz="quarter" idx="10"/>
          </p:nvPr>
        </p:nvSpPr>
        <p:spPr/>
        <p:txBody>
          <a:bodyPr/>
          <a:lstStyle/>
          <a:p>
            <a:r>
              <a:rPr lang="en-GB" altLang="nl-NL"/>
              <a:t>©CMBI 2001</a:t>
            </a:r>
            <a:endParaRPr lang="en-GB" altLang="nl-NL" sz="1400">
              <a:latin typeface="Times New Roman" pitchFamily="18" charset="0"/>
            </a:endParaRPr>
          </a:p>
        </p:txBody>
      </p:sp>
      <p:sp>
        <p:nvSpPr>
          <p:cNvPr id="174082" name="Rectangle 2"/>
          <p:cNvSpPr>
            <a:spLocks noGrp="1" noChangeArrowheads="1"/>
          </p:cNvSpPr>
          <p:nvPr>
            <p:ph type="title"/>
          </p:nvPr>
        </p:nvSpPr>
        <p:spPr/>
        <p:txBody>
          <a:bodyPr/>
          <a:lstStyle/>
          <a:p>
            <a:r>
              <a:rPr lang="nl-NL" altLang="nl-NL" dirty="0" err="1" smtClean="0"/>
              <a:t>Protein</a:t>
            </a:r>
            <a:r>
              <a:rPr lang="nl-NL" altLang="nl-NL" dirty="0" smtClean="0"/>
              <a:t> </a:t>
            </a:r>
            <a:r>
              <a:rPr lang="nl-NL" altLang="nl-NL" dirty="0" err="1" smtClean="0"/>
              <a:t>Structures</a:t>
            </a:r>
            <a:endParaRPr lang="nl-NL" altLang="nl-NL" dirty="0"/>
          </a:p>
        </p:txBody>
      </p:sp>
      <p:sp>
        <p:nvSpPr>
          <p:cNvPr id="174083" name="Rectangle 3"/>
          <p:cNvSpPr>
            <a:spLocks noGrp="1" noChangeArrowheads="1"/>
          </p:cNvSpPr>
          <p:nvPr>
            <p:ph type="body" idx="1"/>
          </p:nvPr>
        </p:nvSpPr>
        <p:spPr>
          <a:xfrm>
            <a:off x="685800" y="1981200"/>
            <a:ext cx="3814763" cy="4114800"/>
          </a:xfrm>
        </p:spPr>
        <p:txBody>
          <a:bodyPr>
            <a:normAutofit fontScale="70000" lnSpcReduction="20000"/>
          </a:bodyPr>
          <a:lstStyle/>
          <a:p>
            <a:r>
              <a:rPr lang="nl-NL" altLang="nl-NL" sz="2400" dirty="0" err="1">
                <a:solidFill>
                  <a:srgbClr val="FF0000"/>
                </a:solidFill>
              </a:rPr>
              <a:t>Primary</a:t>
            </a:r>
            <a:r>
              <a:rPr lang="nl-NL" altLang="nl-NL" sz="2400" dirty="0">
                <a:solidFill>
                  <a:srgbClr val="FF0000"/>
                </a:solidFill>
              </a:rPr>
              <a:t> </a:t>
            </a:r>
            <a:r>
              <a:rPr lang="nl-NL" altLang="nl-NL" sz="2400" dirty="0" err="1">
                <a:solidFill>
                  <a:srgbClr val="FF0000"/>
                </a:solidFill>
              </a:rPr>
              <a:t>structure</a:t>
            </a:r>
            <a:r>
              <a:rPr lang="nl-NL" altLang="nl-NL" sz="2400" dirty="0"/>
              <a:t>:  </a:t>
            </a:r>
            <a:r>
              <a:rPr lang="nl-NL" altLang="nl-NL" sz="2400" dirty="0" err="1"/>
              <a:t>Amino</a:t>
            </a:r>
            <a:r>
              <a:rPr lang="nl-NL" altLang="nl-NL" sz="2400" dirty="0"/>
              <a:t> </a:t>
            </a:r>
            <a:r>
              <a:rPr lang="nl-NL" altLang="nl-NL" sz="2400" dirty="0" err="1"/>
              <a:t>acids</a:t>
            </a:r>
            <a:r>
              <a:rPr lang="nl-NL" altLang="nl-NL" sz="2400" dirty="0"/>
              <a:t> form </a:t>
            </a:r>
            <a:r>
              <a:rPr lang="nl-NL" altLang="nl-NL" sz="2400" dirty="0" err="1"/>
              <a:t>chains</a:t>
            </a:r>
            <a:r>
              <a:rPr lang="nl-NL" altLang="nl-NL" sz="2400" dirty="0"/>
              <a:t>, the </a:t>
            </a:r>
            <a:r>
              <a:rPr lang="nl-NL" altLang="nl-NL" sz="2400" dirty="0" err="1"/>
              <a:t>sequence</a:t>
            </a:r>
            <a:r>
              <a:rPr lang="nl-NL" altLang="nl-NL" sz="2400" dirty="0"/>
              <a:t> </a:t>
            </a:r>
          </a:p>
          <a:p>
            <a:endParaRPr lang="nl-NL" altLang="nl-NL" sz="2400" dirty="0"/>
          </a:p>
          <a:p>
            <a:r>
              <a:rPr lang="nl-NL" altLang="nl-NL" sz="2400" dirty="0" err="1">
                <a:solidFill>
                  <a:srgbClr val="FF0000"/>
                </a:solidFill>
              </a:rPr>
              <a:t>Secondary</a:t>
            </a:r>
            <a:r>
              <a:rPr lang="nl-NL" altLang="nl-NL" sz="2400" dirty="0">
                <a:solidFill>
                  <a:srgbClr val="FF0000"/>
                </a:solidFill>
              </a:rPr>
              <a:t> </a:t>
            </a:r>
            <a:r>
              <a:rPr lang="nl-NL" altLang="nl-NL" sz="2400" dirty="0" err="1">
                <a:solidFill>
                  <a:srgbClr val="FF0000"/>
                </a:solidFill>
              </a:rPr>
              <a:t>structure</a:t>
            </a:r>
            <a:r>
              <a:rPr lang="nl-NL" altLang="nl-NL" sz="2400" dirty="0"/>
              <a:t>: </a:t>
            </a:r>
            <a:r>
              <a:rPr lang="nl-NL" altLang="nl-NL" sz="2400" dirty="0">
                <a:sym typeface="Symbol" pitchFamily="18" charset="2"/>
              </a:rPr>
              <a:t></a:t>
            </a:r>
            <a:r>
              <a:rPr lang="nl-NL" altLang="nl-NL" sz="2400" dirty="0"/>
              <a:t>-helices, </a:t>
            </a:r>
            <a:r>
              <a:rPr lang="nl-NL" altLang="nl-NL" sz="2400" dirty="0">
                <a:latin typeface="Symbol" pitchFamily="18" charset="2"/>
              </a:rPr>
              <a:t>b</a:t>
            </a:r>
            <a:r>
              <a:rPr lang="nl-NL" altLang="nl-NL" sz="2400" dirty="0"/>
              <a:t>-</a:t>
            </a:r>
            <a:r>
              <a:rPr lang="nl-NL" altLang="nl-NL" sz="2400" dirty="0" err="1"/>
              <a:t>strands</a:t>
            </a:r>
            <a:r>
              <a:rPr lang="nl-NL" altLang="nl-NL" sz="2400" dirty="0"/>
              <a:t>, </a:t>
            </a:r>
            <a:r>
              <a:rPr lang="nl-NL" altLang="nl-NL" sz="2400" dirty="0">
                <a:latin typeface="Symbol" pitchFamily="18" charset="2"/>
              </a:rPr>
              <a:t>b</a:t>
            </a:r>
            <a:r>
              <a:rPr lang="nl-NL" altLang="nl-NL" sz="2400" dirty="0"/>
              <a:t>-</a:t>
            </a:r>
            <a:r>
              <a:rPr lang="nl-NL" altLang="nl-NL" sz="2400" dirty="0" err="1"/>
              <a:t>turns</a:t>
            </a:r>
            <a:r>
              <a:rPr lang="nl-NL" altLang="nl-NL" sz="2400" dirty="0"/>
              <a:t>, </a:t>
            </a:r>
            <a:r>
              <a:rPr lang="nl-NL" altLang="nl-NL" sz="2400" dirty="0" err="1"/>
              <a:t>and</a:t>
            </a:r>
            <a:r>
              <a:rPr lang="nl-NL" altLang="nl-NL" sz="2400" dirty="0"/>
              <a:t> loops </a:t>
            </a:r>
          </a:p>
          <a:p>
            <a:endParaRPr lang="nl-NL" altLang="nl-NL" sz="2400" dirty="0"/>
          </a:p>
          <a:p>
            <a:r>
              <a:rPr lang="nl-NL" altLang="nl-NL" sz="2400" dirty="0" err="1">
                <a:solidFill>
                  <a:srgbClr val="FF0000"/>
                </a:solidFill>
              </a:rPr>
              <a:t>Tertiary</a:t>
            </a:r>
            <a:r>
              <a:rPr lang="nl-NL" altLang="nl-NL" sz="2400" dirty="0">
                <a:solidFill>
                  <a:srgbClr val="FF0000"/>
                </a:solidFill>
              </a:rPr>
              <a:t> </a:t>
            </a:r>
            <a:r>
              <a:rPr lang="nl-NL" altLang="nl-NL" sz="2400" dirty="0" err="1">
                <a:solidFill>
                  <a:srgbClr val="FF0000"/>
                </a:solidFill>
              </a:rPr>
              <a:t>stucture</a:t>
            </a:r>
            <a:r>
              <a:rPr lang="nl-NL" altLang="nl-NL" sz="2400" dirty="0"/>
              <a:t>: </a:t>
            </a:r>
            <a:r>
              <a:rPr lang="nl-NL" altLang="nl-NL" sz="2400" dirty="0" err="1"/>
              <a:t>secondary</a:t>
            </a:r>
            <a:r>
              <a:rPr lang="nl-NL" altLang="nl-NL" sz="2400" dirty="0"/>
              <a:t> </a:t>
            </a:r>
            <a:r>
              <a:rPr lang="nl-NL" altLang="nl-NL" sz="2400" dirty="0" err="1"/>
              <a:t>structure</a:t>
            </a:r>
            <a:r>
              <a:rPr lang="nl-NL" altLang="nl-NL" sz="2400" dirty="0"/>
              <a:t> </a:t>
            </a:r>
            <a:r>
              <a:rPr lang="nl-NL" altLang="nl-NL" sz="2400" dirty="0" err="1"/>
              <a:t>elements</a:t>
            </a:r>
            <a:r>
              <a:rPr lang="nl-NL" altLang="nl-NL" sz="2400" dirty="0"/>
              <a:t> </a:t>
            </a:r>
            <a:r>
              <a:rPr lang="nl-NL" altLang="nl-NL" sz="2400" dirty="0" err="1"/>
              <a:t>fold</a:t>
            </a:r>
            <a:r>
              <a:rPr lang="nl-NL" altLang="nl-NL" sz="2400" dirty="0"/>
              <a:t> </a:t>
            </a:r>
            <a:r>
              <a:rPr lang="nl-NL" altLang="nl-NL" sz="2400" dirty="0" err="1"/>
              <a:t>further</a:t>
            </a:r>
            <a:r>
              <a:rPr lang="nl-NL" altLang="nl-NL" sz="2400" dirty="0"/>
              <a:t> </a:t>
            </a:r>
            <a:r>
              <a:rPr lang="nl-NL" altLang="nl-NL" sz="2400" dirty="0" err="1"/>
              <a:t>to</a:t>
            </a:r>
            <a:r>
              <a:rPr lang="nl-NL" altLang="nl-NL" sz="2400" dirty="0"/>
              <a:t> make </a:t>
            </a:r>
            <a:r>
              <a:rPr lang="nl-NL" altLang="nl-NL" sz="2400" dirty="0" err="1"/>
              <a:t>whole</a:t>
            </a:r>
            <a:r>
              <a:rPr lang="nl-NL" altLang="nl-NL" sz="2400" dirty="0"/>
              <a:t> proteins</a:t>
            </a:r>
          </a:p>
          <a:p>
            <a:r>
              <a:rPr lang="nl-NL" altLang="nl-NL" sz="2400" dirty="0"/>
              <a:t> </a:t>
            </a:r>
          </a:p>
          <a:p>
            <a:r>
              <a:rPr lang="nl-NL" altLang="nl-NL" sz="2400" dirty="0" err="1">
                <a:solidFill>
                  <a:srgbClr val="FF0000"/>
                </a:solidFill>
              </a:rPr>
              <a:t>Quaternary</a:t>
            </a:r>
            <a:r>
              <a:rPr lang="nl-NL" altLang="nl-NL" sz="2400" dirty="0">
                <a:solidFill>
                  <a:srgbClr val="FF0000"/>
                </a:solidFill>
              </a:rPr>
              <a:t> </a:t>
            </a:r>
            <a:r>
              <a:rPr lang="nl-NL" altLang="nl-NL" sz="2400" dirty="0" err="1">
                <a:solidFill>
                  <a:srgbClr val="FF0000"/>
                </a:solidFill>
              </a:rPr>
              <a:t>structure</a:t>
            </a:r>
            <a:r>
              <a:rPr lang="nl-NL" altLang="nl-NL" sz="2400" dirty="0">
                <a:solidFill>
                  <a:srgbClr val="FF0000"/>
                </a:solidFill>
              </a:rPr>
              <a:t>:</a:t>
            </a:r>
            <a:r>
              <a:rPr lang="nl-NL" altLang="nl-NL" sz="2400" dirty="0"/>
              <a:t> Proteins or </a:t>
            </a:r>
            <a:r>
              <a:rPr lang="nl-NL" altLang="nl-NL" sz="2400" dirty="0" err="1"/>
              <a:t>protein-subunits</a:t>
            </a:r>
            <a:r>
              <a:rPr lang="nl-NL" altLang="nl-NL" sz="2400" dirty="0"/>
              <a:t> combine </a:t>
            </a:r>
            <a:r>
              <a:rPr lang="nl-NL" altLang="nl-NL" sz="2400" dirty="0" err="1"/>
              <a:t>to</a:t>
            </a:r>
            <a:r>
              <a:rPr lang="nl-NL" altLang="nl-NL" sz="2400" dirty="0"/>
              <a:t> produce a </a:t>
            </a:r>
            <a:r>
              <a:rPr lang="nl-NL" altLang="nl-NL" sz="2400" dirty="0" err="1"/>
              <a:t>functional</a:t>
            </a:r>
            <a:r>
              <a:rPr lang="nl-NL" altLang="nl-NL" sz="2400" dirty="0"/>
              <a:t> unit</a:t>
            </a:r>
          </a:p>
          <a:p>
            <a:endParaRPr lang="nl-NL" altLang="nl-NL" dirty="0"/>
          </a:p>
        </p:txBody>
      </p:sp>
      <p:pic>
        <p:nvPicPr>
          <p:cNvPr id="174084" name="Picture 4" descr="1a1e_asym_r_2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341438"/>
            <a:ext cx="3241675" cy="3241675"/>
          </a:xfrm>
          <a:prstGeom prst="rect">
            <a:avLst/>
          </a:prstGeom>
          <a:noFill/>
          <a:extLst>
            <a:ext uri="{909E8E84-426E-40DD-AFC4-6F175D3DCCD1}">
              <a14:hiddenFill xmlns:a14="http://schemas.microsoft.com/office/drawing/2010/main">
                <a:solidFill>
                  <a:srgbClr val="FFFFFF"/>
                </a:solidFill>
              </a14:hiddenFill>
            </a:ext>
          </a:extLst>
        </p:spPr>
      </p:pic>
      <p:pic>
        <p:nvPicPr>
          <p:cNvPr id="174086" name="Picture 6" descr="V_ATP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188" y="3644900"/>
            <a:ext cx="1928812" cy="3213100"/>
          </a:xfrm>
          <a:prstGeom prst="rect">
            <a:avLst/>
          </a:prstGeom>
          <a:noFill/>
          <a:extLst>
            <a:ext uri="{909E8E84-426E-40DD-AFC4-6F175D3DCCD1}">
              <a14:hiddenFill xmlns:a14="http://schemas.microsoft.com/office/drawing/2010/main">
                <a:solidFill>
                  <a:srgbClr val="FFFFFF"/>
                </a:solidFill>
              </a14:hiddenFill>
            </a:ext>
          </a:extLst>
        </p:spPr>
      </p:pic>
      <p:sp>
        <p:nvSpPr>
          <p:cNvPr id="174087" name="Text Box 7"/>
          <p:cNvSpPr txBox="1">
            <a:spLocks noChangeArrowheads="1"/>
          </p:cNvSpPr>
          <p:nvPr/>
        </p:nvSpPr>
        <p:spPr bwMode="auto">
          <a:xfrm>
            <a:off x="6300788" y="6165850"/>
            <a:ext cx="90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nl-NL"/>
              <a:t>ATPase</a:t>
            </a:r>
          </a:p>
        </p:txBody>
      </p:sp>
      <p:sp>
        <p:nvSpPr>
          <p:cNvPr id="174088" name="Rectangle 8"/>
          <p:cNvSpPr>
            <a:spLocks noChangeArrowheads="1"/>
          </p:cNvSpPr>
          <p:nvPr/>
        </p:nvSpPr>
        <p:spPr bwMode="auto">
          <a:xfrm>
            <a:off x="5724525" y="4652963"/>
            <a:ext cx="1485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nl-NL"/>
              <a:t>Protein kinase</a:t>
            </a:r>
          </a:p>
        </p:txBody>
      </p:sp>
    </p:spTree>
    <p:extLst>
      <p:ext uri="{BB962C8B-B14F-4D97-AF65-F5344CB8AC3E}">
        <p14:creationId xmlns:p14="http://schemas.microsoft.com/office/powerpoint/2010/main" val="2052747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060575"/>
            <a:ext cx="4673600"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3"/>
          <p:cNvSpPr txBox="1">
            <a:spLocks noChangeArrowheads="1"/>
          </p:cNvSpPr>
          <p:nvPr/>
        </p:nvSpPr>
        <p:spPr bwMode="auto">
          <a:xfrm>
            <a:off x="152400" y="6092825"/>
            <a:ext cx="899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nl-NL" altLang="en-US" sz="2000"/>
              <a:t>Volledig bepaald door de specifieke aminozuurvolgorde (primaire structuur).</a:t>
            </a:r>
            <a:br>
              <a:rPr lang="nl-NL" altLang="en-US" sz="2000"/>
            </a:br>
            <a:r>
              <a:rPr lang="nl-NL" altLang="en-US" sz="2000"/>
              <a:t>De tertiaire structuur ligt “besloten” in de primaire structuur.</a:t>
            </a:r>
          </a:p>
        </p:txBody>
      </p:sp>
      <p:sp>
        <p:nvSpPr>
          <p:cNvPr id="46084" name="Text Box 4"/>
          <p:cNvSpPr txBox="1">
            <a:spLocks noChangeArrowheads="1"/>
          </p:cNvSpPr>
          <p:nvPr/>
        </p:nvSpPr>
        <p:spPr bwMode="auto">
          <a:xfrm>
            <a:off x="6588125" y="2205038"/>
            <a:ext cx="21336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nl-NL" altLang="en-US" sz="2000"/>
              <a:t>Chymotrypsine (240 residuen) en glycine</a:t>
            </a:r>
            <a:r>
              <a:rPr lang="nl-NL" altLang="en-US" sz="2400"/>
              <a:t>.</a:t>
            </a:r>
          </a:p>
          <a:p>
            <a:pPr>
              <a:spcBef>
                <a:spcPct val="50000"/>
              </a:spcBef>
              <a:buFontTx/>
              <a:buNone/>
            </a:pPr>
            <a:r>
              <a:rPr lang="nl-NL" altLang="en-US" sz="1400"/>
              <a:t>(Lehn. fig 4-1)</a:t>
            </a:r>
          </a:p>
        </p:txBody>
      </p:sp>
      <p:sp>
        <p:nvSpPr>
          <p:cNvPr id="46085" name="Rectangle 1028"/>
          <p:cNvSpPr>
            <a:spLocks noGrp="1" noChangeArrowheads="1"/>
          </p:cNvSpPr>
          <p:nvPr>
            <p:ph type="title" idx="4294967295"/>
          </p:nvPr>
        </p:nvSpPr>
        <p:spPr>
          <a:xfrm>
            <a:off x="457200" y="274638"/>
            <a:ext cx="8229600" cy="1354137"/>
          </a:xfrm>
        </p:spPr>
        <p:txBody>
          <a:bodyPr/>
          <a:lstStyle/>
          <a:p>
            <a:pPr algn="l"/>
            <a:r>
              <a:rPr lang="nl-NL" altLang="en-US" sz="2000" b="1" smtClean="0">
                <a:solidFill>
                  <a:schemeClr val="tx1"/>
                </a:solidFill>
              </a:rPr>
              <a:t>TERTIAIRE structuur = ruimtelijke conformatie = protein folding</a:t>
            </a:r>
            <a:br>
              <a:rPr lang="nl-NL" altLang="en-US" sz="2000" b="1" smtClean="0">
                <a:solidFill>
                  <a:schemeClr val="tx1"/>
                </a:solidFill>
              </a:rPr>
            </a:br>
            <a:r>
              <a:rPr lang="nl-NL" altLang="en-US" sz="2000" b="1" smtClean="0">
                <a:solidFill>
                  <a:schemeClr val="tx1"/>
                </a:solidFill>
              </a:rPr>
              <a:t>Drie-dimensionale structuur van het totale proteine.</a:t>
            </a:r>
            <a:br>
              <a:rPr lang="nl-NL" altLang="en-US" sz="2000" b="1" smtClean="0">
                <a:solidFill>
                  <a:schemeClr val="tx1"/>
                </a:solidFill>
              </a:rPr>
            </a:br>
            <a:r>
              <a:rPr lang="nl-NL" altLang="en-US" sz="2000" b="1" smtClean="0">
                <a:solidFill>
                  <a:schemeClr val="tx1"/>
                </a:solidFill>
              </a:rPr>
              <a:t>De tertiaire structuur maakt proteinen uiterst compact.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74638"/>
            <a:ext cx="8229600" cy="411162"/>
          </a:xfrm>
        </p:spPr>
        <p:txBody>
          <a:bodyPr/>
          <a:lstStyle/>
          <a:p>
            <a:pPr algn="l"/>
            <a:r>
              <a:rPr lang="nl-NL" altLang="en-US" sz="2000" smtClean="0"/>
              <a:t>Fig 3-13 FC Schuit, Medische Biochemie</a:t>
            </a:r>
          </a:p>
        </p:txBody>
      </p:sp>
      <p:grpSp>
        <p:nvGrpSpPr>
          <p:cNvPr id="49155" name="Group 2"/>
          <p:cNvGrpSpPr>
            <a:grpSpLocks/>
          </p:cNvGrpSpPr>
          <p:nvPr/>
        </p:nvGrpSpPr>
        <p:grpSpPr bwMode="auto">
          <a:xfrm>
            <a:off x="457200" y="914400"/>
            <a:ext cx="5181600" cy="5827713"/>
            <a:chOff x="457200" y="914400"/>
            <a:chExt cx="5181600" cy="5826968"/>
          </a:xfrm>
        </p:grpSpPr>
        <p:pic>
          <p:nvPicPr>
            <p:cNvPr id="491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5181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1"/>
            <p:cNvSpPr>
              <a:spLocks noChangeArrowheads="1"/>
            </p:cNvSpPr>
            <p:nvPr/>
          </p:nvSpPr>
          <p:spPr bwMode="auto">
            <a:xfrm>
              <a:off x="3851920" y="4221088"/>
              <a:ext cx="1786880" cy="2520280"/>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2400"/>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idx="4294967295"/>
          </p:nvPr>
        </p:nvSpPr>
        <p:spPr>
          <a:xfrm>
            <a:off x="457200" y="228600"/>
            <a:ext cx="8229600" cy="2544763"/>
          </a:xfrm>
        </p:spPr>
        <p:txBody>
          <a:bodyPr/>
          <a:lstStyle/>
          <a:p>
            <a:pPr algn="l" eaLnBrk="1" hangingPunct="1"/>
            <a:r>
              <a:rPr lang="nl-NL" altLang="en-US" sz="2400" dirty="0" smtClean="0"/>
              <a:t>The</a:t>
            </a:r>
            <a:r>
              <a:rPr lang="nl-NL" altLang="en-US" sz="3200" dirty="0" smtClean="0"/>
              <a:t> </a:t>
            </a:r>
            <a:r>
              <a:rPr lang="nl-NL" altLang="en-US" sz="3200" dirty="0" err="1" smtClean="0"/>
              <a:t>tertiary</a:t>
            </a:r>
            <a:r>
              <a:rPr lang="nl-NL" altLang="en-US" sz="3200" dirty="0" smtClean="0"/>
              <a:t> </a:t>
            </a:r>
            <a:r>
              <a:rPr lang="nl-NL" altLang="en-US" sz="3200" dirty="0" err="1" smtClean="0"/>
              <a:t>structure</a:t>
            </a:r>
            <a:r>
              <a:rPr lang="nl-NL" altLang="en-US" sz="3200" dirty="0" smtClean="0"/>
              <a:t> </a:t>
            </a:r>
            <a:r>
              <a:rPr lang="nl-NL" altLang="en-US" sz="2400" dirty="0" smtClean="0"/>
              <a:t>is </a:t>
            </a:r>
            <a:r>
              <a:rPr lang="nl-NL" altLang="en-US" sz="2400" dirty="0" err="1" smtClean="0"/>
              <a:t>marginal</a:t>
            </a:r>
            <a:r>
              <a:rPr lang="nl-NL" altLang="en-US" sz="2400" dirty="0" smtClean="0"/>
              <a:t> </a:t>
            </a:r>
            <a:r>
              <a:rPr lang="nl-NL" altLang="en-US" sz="3200" dirty="0" err="1" smtClean="0"/>
              <a:t>stable</a:t>
            </a:r>
            <a:r>
              <a:rPr lang="nl-NL" altLang="en-US" sz="3200" dirty="0" smtClean="0"/>
              <a:t>.</a:t>
            </a:r>
            <a:br>
              <a:rPr lang="nl-NL" altLang="en-US" sz="3200" dirty="0" smtClean="0"/>
            </a:br>
            <a:r>
              <a:rPr lang="nl-NL" altLang="en-US" sz="1400" dirty="0" smtClean="0"/>
              <a:t>(</a:t>
            </a:r>
            <a:r>
              <a:rPr lang="nl-NL" altLang="en-US" sz="1400" dirty="0" err="1" smtClean="0"/>
              <a:t>Campb</a:t>
            </a:r>
            <a:r>
              <a:rPr lang="nl-NL" altLang="en-US" sz="1400" dirty="0" smtClean="0"/>
              <a:t> </a:t>
            </a:r>
            <a:r>
              <a:rPr lang="nl-NL" altLang="en-US" sz="1400" dirty="0" err="1" smtClean="0"/>
              <a:t>fig</a:t>
            </a:r>
            <a:r>
              <a:rPr lang="nl-NL" altLang="en-US" sz="1400" dirty="0" smtClean="0"/>
              <a:t> 5.21)</a:t>
            </a:r>
            <a:r>
              <a:rPr lang="nl-NL" altLang="en-US" sz="3200" dirty="0" smtClean="0"/>
              <a:t/>
            </a:r>
            <a:br>
              <a:rPr lang="nl-NL" altLang="en-US" sz="3200" dirty="0" smtClean="0"/>
            </a:br>
            <a:r>
              <a:rPr lang="nl-NL" altLang="en-US" sz="1800" dirty="0" smtClean="0"/>
              <a:t/>
            </a:r>
            <a:br>
              <a:rPr lang="nl-NL" altLang="en-US" sz="1800" dirty="0" smtClean="0"/>
            </a:br>
            <a:r>
              <a:rPr lang="nl-NL" altLang="en-US" sz="1800" dirty="0" smtClean="0"/>
              <a:t>                  release of </a:t>
            </a:r>
            <a:r>
              <a:rPr lang="nl-NL" altLang="en-US" sz="1800" dirty="0" err="1" smtClean="0"/>
              <a:t>one</a:t>
            </a:r>
            <a:r>
              <a:rPr lang="nl-NL" altLang="en-US" sz="1800" dirty="0" smtClean="0"/>
              <a:t> </a:t>
            </a:r>
            <a:r>
              <a:rPr lang="nl-NL" altLang="en-US" sz="1800" dirty="0" err="1" smtClean="0"/>
              <a:t>weak</a:t>
            </a:r>
            <a:r>
              <a:rPr lang="nl-NL" altLang="en-US" sz="1800" dirty="0" smtClean="0"/>
              <a:t> </a:t>
            </a:r>
            <a:r>
              <a:rPr lang="nl-NL" altLang="en-US" sz="1800" dirty="0" err="1" smtClean="0"/>
              <a:t>interaction</a:t>
            </a:r>
            <a:r>
              <a:rPr lang="nl-NL" altLang="en-US" sz="1800" dirty="0" smtClean="0"/>
              <a:t> ~ 20 kJ/mol</a:t>
            </a:r>
            <a:br>
              <a:rPr lang="nl-NL" altLang="en-US" sz="1800" dirty="0" smtClean="0"/>
            </a:br>
            <a:r>
              <a:rPr lang="nl-NL" altLang="en-US" sz="1800" dirty="0" smtClean="0"/>
              <a:t>                  release of </a:t>
            </a:r>
            <a:r>
              <a:rPr lang="nl-NL" altLang="en-US" sz="1800" dirty="0" err="1" smtClean="0"/>
              <a:t>one</a:t>
            </a:r>
            <a:r>
              <a:rPr lang="nl-NL" altLang="en-US" sz="1800" dirty="0" smtClean="0"/>
              <a:t> covalent bond ~ 200 kJ/mol</a:t>
            </a:r>
            <a:br>
              <a:rPr lang="nl-NL" altLang="en-US" sz="1800" dirty="0" smtClean="0"/>
            </a:br>
            <a:r>
              <a:rPr lang="nl-NL" altLang="en-US" sz="1800" dirty="0" smtClean="0"/>
              <a:t/>
            </a:r>
            <a:br>
              <a:rPr lang="nl-NL" altLang="en-US" sz="1800" dirty="0" smtClean="0"/>
            </a:br>
            <a:r>
              <a:rPr lang="nl-NL" altLang="en-US" sz="1600" dirty="0" smtClean="0"/>
              <a:t>(</a:t>
            </a:r>
            <a:r>
              <a:rPr lang="nl-NL" altLang="en-US" sz="1600" dirty="0" err="1" smtClean="0"/>
              <a:t>see</a:t>
            </a:r>
            <a:r>
              <a:rPr lang="nl-NL" altLang="en-US" sz="1600" dirty="0" smtClean="0"/>
              <a:t> </a:t>
            </a:r>
            <a:r>
              <a:rPr lang="nl-NL" altLang="en-US" sz="1600" dirty="0" err="1" smtClean="0"/>
              <a:t>Lehn</a:t>
            </a:r>
            <a:r>
              <a:rPr lang="nl-NL" altLang="en-US" sz="1600" dirty="0" smtClean="0"/>
              <a:t> </a:t>
            </a:r>
            <a:r>
              <a:rPr lang="nl-NL" altLang="en-US" sz="1600" dirty="0" err="1" smtClean="0"/>
              <a:t>figure</a:t>
            </a:r>
            <a:r>
              <a:rPr lang="nl-NL" altLang="en-US" sz="1600" dirty="0" smtClean="0"/>
              <a:t> 4.28)</a:t>
            </a:r>
          </a:p>
        </p:txBody>
      </p:sp>
      <p:pic>
        <p:nvPicPr>
          <p:cNvPr id="52227" name="Picture 6" descr="Camptertstrinteracties"/>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23850" y="3048000"/>
            <a:ext cx="4968875" cy="3695700"/>
          </a:xfrm>
        </p:spPr>
      </p:pic>
      <p:sp>
        <p:nvSpPr>
          <p:cNvPr id="52228" name="Rectangle 4"/>
          <p:cNvSpPr>
            <a:spLocks noGrp="1" noChangeArrowheads="1"/>
          </p:cNvSpPr>
          <p:nvPr>
            <p:ph sz="half" idx="4294967295"/>
          </p:nvPr>
        </p:nvSpPr>
        <p:spPr>
          <a:xfrm>
            <a:off x="5724525" y="2133600"/>
            <a:ext cx="2962275" cy="3992563"/>
          </a:xfrm>
        </p:spPr>
        <p:txBody>
          <a:bodyPr/>
          <a:lstStyle/>
          <a:p>
            <a:pPr eaLnBrk="1" hangingPunct="1">
              <a:buFontTx/>
              <a:buNone/>
            </a:pPr>
            <a:endParaRPr lang="nl-NL" altLang="en-US" sz="2000" smtClean="0"/>
          </a:p>
          <a:p>
            <a:pPr eaLnBrk="1" hangingPunct="1">
              <a:buFontTx/>
              <a:buNone/>
            </a:pPr>
            <a:endParaRPr lang="nl-NL" altLang="en-US" sz="2000" smtClean="0"/>
          </a:p>
          <a:p>
            <a:pPr eaLnBrk="1" hangingPunct="1">
              <a:buFontTx/>
              <a:buNone/>
            </a:pPr>
            <a:endParaRPr lang="nl-NL" altLang="en-US" sz="2000" smtClean="0"/>
          </a:p>
          <a:p>
            <a:pPr eaLnBrk="1" hangingPunct="1">
              <a:buFontTx/>
              <a:buNone/>
            </a:pPr>
            <a:endParaRPr lang="nl-NL" altLang="en-US" sz="2000" smtClean="0"/>
          </a:p>
          <a:p>
            <a:pPr eaLnBrk="1" hangingPunct="1">
              <a:buFontTx/>
              <a:buNone/>
            </a:pPr>
            <a:endParaRPr lang="nl-NL" altLang="en-US" sz="2000" smtClean="0"/>
          </a:p>
          <a:p>
            <a:pPr eaLnBrk="1" hangingPunct="1">
              <a:buFontTx/>
              <a:buNone/>
            </a:pPr>
            <a:r>
              <a:rPr lang="nl-NL" altLang="en-US" sz="2000" smtClean="0"/>
              <a:t>Disulfide bonds we find</a:t>
            </a:r>
          </a:p>
          <a:p>
            <a:pPr eaLnBrk="1" hangingPunct="1">
              <a:buFontTx/>
              <a:buNone/>
            </a:pPr>
            <a:r>
              <a:rPr lang="nl-NL" altLang="en-US" sz="2000" smtClean="0"/>
              <a:t>mainly in proteins </a:t>
            </a:r>
          </a:p>
          <a:p>
            <a:pPr eaLnBrk="1" hangingPunct="1">
              <a:buFontTx/>
              <a:buNone/>
            </a:pPr>
            <a:r>
              <a:rPr lang="nl-NL" altLang="en-US" sz="2000" smtClean="0"/>
              <a:t>to be excreted.</a:t>
            </a:r>
          </a:p>
          <a:p>
            <a:pPr eaLnBrk="1" hangingPunct="1">
              <a:buFontTx/>
              <a:buNone/>
            </a:pPr>
            <a:r>
              <a:rPr lang="nl-NL" altLang="en-US" sz="2000" smtClean="0"/>
              <a:t>Cytoplasmatic  proteins</a:t>
            </a:r>
          </a:p>
          <a:p>
            <a:pPr eaLnBrk="1" hangingPunct="1">
              <a:buFontTx/>
              <a:buNone/>
            </a:pPr>
            <a:r>
              <a:rPr lang="nl-NL" altLang="en-US" sz="2000" smtClean="0"/>
              <a:t>never have disulfide</a:t>
            </a:r>
          </a:p>
          <a:p>
            <a:pPr eaLnBrk="1" hangingPunct="1">
              <a:buFontTx/>
              <a:buNone/>
            </a:pPr>
            <a:r>
              <a:rPr lang="nl-NL" altLang="en-US" sz="2000" smtClean="0"/>
              <a:t>bonds.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el 1"/>
          <p:cNvSpPr>
            <a:spLocks noGrp="1"/>
          </p:cNvSpPr>
          <p:nvPr>
            <p:ph type="title"/>
          </p:nvPr>
        </p:nvSpPr>
        <p:spPr/>
        <p:txBody>
          <a:bodyPr/>
          <a:lstStyle/>
          <a:p>
            <a:pPr algn="l"/>
            <a:r>
              <a:rPr lang="nl-NL" altLang="en-US" sz="3200" smtClean="0"/>
              <a:t>Some examples of “marginal stable”</a:t>
            </a:r>
          </a:p>
        </p:txBody>
      </p:sp>
      <p:sp>
        <p:nvSpPr>
          <p:cNvPr id="53251" name="Tijdelijke aanduiding voor inhoud 2"/>
          <p:cNvSpPr>
            <a:spLocks noGrp="1"/>
          </p:cNvSpPr>
          <p:nvPr>
            <p:ph idx="1"/>
          </p:nvPr>
        </p:nvSpPr>
        <p:spPr/>
        <p:txBody>
          <a:bodyPr/>
          <a:lstStyle/>
          <a:p>
            <a:r>
              <a:rPr lang="nl-NL" altLang="en-US" sz="2400" smtClean="0"/>
              <a:t>FEVER     The tertiary structure changes between</a:t>
            </a:r>
            <a:br>
              <a:rPr lang="nl-NL" altLang="en-US" sz="2400" smtClean="0"/>
            </a:br>
            <a:r>
              <a:rPr lang="nl-NL" altLang="en-US" sz="2400" smtClean="0"/>
              <a:t> 36</a:t>
            </a:r>
            <a:r>
              <a:rPr lang="nl-NL" altLang="en-US" sz="2400" baseline="30000" smtClean="0"/>
              <a:t> 0</a:t>
            </a:r>
            <a:r>
              <a:rPr lang="nl-NL" altLang="en-US" sz="2400" smtClean="0"/>
              <a:t> </a:t>
            </a:r>
            <a:r>
              <a:rPr lang="nl-NL" altLang="en-US" sz="2400" smtClean="0">
                <a:sym typeface="Wingdings" panose="05000000000000000000" pitchFamily="2" charset="2"/>
              </a:rPr>
              <a:t>and 42</a:t>
            </a:r>
            <a:r>
              <a:rPr lang="nl-NL" altLang="en-US" sz="2400" baseline="30000" smtClean="0">
                <a:sym typeface="Wingdings" panose="05000000000000000000" pitchFamily="2" charset="2"/>
              </a:rPr>
              <a:t> 0</a:t>
            </a:r>
            <a:r>
              <a:rPr lang="nl-NL" altLang="en-US" sz="2400" smtClean="0">
                <a:sym typeface="Wingdings" panose="05000000000000000000" pitchFamily="2" charset="2"/>
              </a:rPr>
              <a:t>     protein becomes inactive</a:t>
            </a:r>
            <a:br>
              <a:rPr lang="nl-NL" altLang="en-US" sz="2400" smtClean="0">
                <a:sym typeface="Wingdings" panose="05000000000000000000" pitchFamily="2" charset="2"/>
              </a:rPr>
            </a:br>
            <a:r>
              <a:rPr lang="nl-NL" altLang="en-US" sz="2400" smtClean="0">
                <a:sym typeface="Wingdings" panose="05000000000000000000" pitchFamily="2" charset="2"/>
              </a:rPr>
              <a:t> </a:t>
            </a:r>
          </a:p>
          <a:p>
            <a:r>
              <a:rPr lang="nl-NL" altLang="en-US" sz="2400" smtClean="0">
                <a:sym typeface="Wingdings" panose="05000000000000000000" pitchFamily="2" charset="2"/>
              </a:rPr>
              <a:t>Cystic Fibrosis</a:t>
            </a:r>
            <a:br>
              <a:rPr lang="nl-NL" altLang="en-US" sz="2400" smtClean="0">
                <a:sym typeface="Wingdings" panose="05000000000000000000" pitchFamily="2" charset="2"/>
              </a:rPr>
            </a:br>
            <a:r>
              <a:rPr lang="nl-NL" altLang="en-US" sz="2400" smtClean="0">
                <a:sym typeface="Wingdings" panose="05000000000000000000" pitchFamily="2" charset="2"/>
              </a:rPr>
              <a:t>   wrong folding (wrong tertiary structure) because</a:t>
            </a:r>
            <a:br>
              <a:rPr lang="nl-NL" altLang="en-US" sz="2400" smtClean="0">
                <a:sym typeface="Wingdings" panose="05000000000000000000" pitchFamily="2" charset="2"/>
              </a:rPr>
            </a:br>
            <a:r>
              <a:rPr lang="nl-NL" altLang="en-US" sz="2400" smtClean="0">
                <a:sym typeface="Wingdings" panose="05000000000000000000" pitchFamily="2" charset="2"/>
              </a:rPr>
              <a:t>   one amino acid lacks</a:t>
            </a:r>
            <a:br>
              <a:rPr lang="nl-NL" altLang="en-US" sz="2400" smtClean="0">
                <a:sym typeface="Wingdings" panose="05000000000000000000" pitchFamily="2" charset="2"/>
              </a:rPr>
            </a:br>
            <a:endParaRPr lang="nl-NL" altLang="en-US" sz="2400" smtClean="0">
              <a:sym typeface="Wingdings" panose="05000000000000000000" pitchFamily="2" charset="2"/>
            </a:endParaRPr>
          </a:p>
          <a:p>
            <a:r>
              <a:rPr lang="nl-NL" altLang="en-US" sz="2400" smtClean="0">
                <a:sym typeface="Wingdings" panose="05000000000000000000" pitchFamily="2" charset="2"/>
              </a:rPr>
              <a:t>Sickle cell anemia</a:t>
            </a:r>
            <a:br>
              <a:rPr lang="nl-NL" altLang="en-US" sz="2400" smtClean="0">
                <a:sym typeface="Wingdings" panose="05000000000000000000" pitchFamily="2" charset="2"/>
              </a:rPr>
            </a:br>
            <a:r>
              <a:rPr lang="nl-NL" altLang="en-US" sz="2400" smtClean="0">
                <a:sym typeface="Wingdings" panose="05000000000000000000" pitchFamily="2" charset="2"/>
              </a:rPr>
              <a:t>    wrong folding (tertiary and quaternary) because </a:t>
            </a:r>
            <a:br>
              <a:rPr lang="nl-NL" altLang="en-US" sz="2400" smtClean="0">
                <a:sym typeface="Wingdings" panose="05000000000000000000" pitchFamily="2" charset="2"/>
              </a:rPr>
            </a:br>
            <a:r>
              <a:rPr lang="nl-NL" altLang="en-US" sz="2400" smtClean="0">
                <a:sym typeface="Wingdings" panose="05000000000000000000" pitchFamily="2" charset="2"/>
              </a:rPr>
              <a:t>    one amino acid changed  (glu    val)</a:t>
            </a:r>
            <a:endParaRPr lang="nl-NL" altLang="en-US" sz="24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457200" y="274638"/>
            <a:ext cx="8229600" cy="777875"/>
          </a:xfrm>
        </p:spPr>
        <p:txBody>
          <a:bodyPr/>
          <a:lstStyle/>
          <a:p>
            <a:pPr algn="l" eaLnBrk="1" hangingPunct="1"/>
            <a:r>
              <a:rPr lang="nl-NL" altLang="en-US" sz="2800" smtClean="0"/>
              <a:t>Cystic fibrosis; wrong protein folding !</a:t>
            </a:r>
          </a:p>
        </p:txBody>
      </p:sp>
      <p:sp>
        <p:nvSpPr>
          <p:cNvPr id="54275" name="Rectangle 3"/>
          <p:cNvSpPr>
            <a:spLocks noGrp="1" noChangeArrowheads="1"/>
          </p:cNvSpPr>
          <p:nvPr>
            <p:ph type="body" idx="4294967295"/>
          </p:nvPr>
        </p:nvSpPr>
        <p:spPr>
          <a:xfrm>
            <a:off x="457200" y="1268413"/>
            <a:ext cx="8229600" cy="4857750"/>
          </a:xfrm>
        </p:spPr>
        <p:txBody>
          <a:bodyPr/>
          <a:lstStyle/>
          <a:p>
            <a:pPr eaLnBrk="1" hangingPunct="1">
              <a:buFontTx/>
              <a:buNone/>
            </a:pPr>
            <a:r>
              <a:rPr lang="nl-NL" altLang="en-US" sz="2400" dirty="0" smtClean="0"/>
              <a:t>Wrong </a:t>
            </a:r>
            <a:r>
              <a:rPr lang="nl-NL" altLang="en-US" sz="2400" dirty="0" err="1" smtClean="0"/>
              <a:t>folding</a:t>
            </a:r>
            <a:r>
              <a:rPr lang="nl-NL" altLang="en-US" sz="2400" dirty="0" smtClean="0"/>
              <a:t> of a </a:t>
            </a:r>
            <a:r>
              <a:rPr lang="nl-NL" altLang="en-US" sz="2400" b="1" dirty="0" smtClean="0"/>
              <a:t>Cl</a:t>
            </a:r>
            <a:r>
              <a:rPr lang="nl-NL" altLang="en-US" sz="2400" b="1" baseline="30000" dirty="0" smtClean="0"/>
              <a:t>-</a:t>
            </a:r>
            <a:r>
              <a:rPr lang="nl-NL" altLang="en-US" sz="2400" b="1" dirty="0" smtClean="0"/>
              <a:t> </a:t>
            </a:r>
            <a:r>
              <a:rPr lang="nl-NL" altLang="en-US" sz="2400" b="1" dirty="0" err="1" smtClean="0"/>
              <a:t>transporting</a:t>
            </a:r>
            <a:r>
              <a:rPr lang="nl-NL" altLang="en-US" sz="2400" b="1" dirty="0" smtClean="0"/>
              <a:t> </a:t>
            </a:r>
            <a:r>
              <a:rPr lang="nl-NL" altLang="en-US" sz="2400" b="1" dirty="0" err="1" smtClean="0"/>
              <a:t>protein</a:t>
            </a:r>
            <a:r>
              <a:rPr lang="nl-NL" altLang="en-US" sz="2400" dirty="0" smtClean="0"/>
              <a:t> in </a:t>
            </a:r>
            <a:r>
              <a:rPr lang="nl-NL" altLang="en-US" sz="2400" dirty="0" err="1" smtClean="0"/>
              <a:t>phlegm</a:t>
            </a:r>
            <a:endParaRPr lang="nl-NL" altLang="en-US" sz="2400" dirty="0" smtClean="0"/>
          </a:p>
          <a:p>
            <a:pPr eaLnBrk="1" hangingPunct="1">
              <a:buFontTx/>
              <a:buNone/>
            </a:pPr>
            <a:r>
              <a:rPr lang="nl-NL" altLang="en-US" sz="2400" dirty="0" smtClean="0"/>
              <a:t>(mucus, </a:t>
            </a:r>
            <a:r>
              <a:rPr lang="nl-NL" altLang="en-US" sz="2400" dirty="0" err="1" smtClean="0"/>
              <a:t>slime</a:t>
            </a:r>
            <a:r>
              <a:rPr lang="nl-NL" altLang="en-US" sz="2400" dirty="0" smtClean="0"/>
              <a:t>) </a:t>
            </a:r>
            <a:r>
              <a:rPr lang="nl-NL" altLang="en-US" sz="2400" dirty="0" err="1" smtClean="0"/>
              <a:t>producing</a:t>
            </a:r>
            <a:r>
              <a:rPr lang="nl-NL" altLang="en-US" sz="2400" dirty="0" smtClean="0"/>
              <a:t> </a:t>
            </a:r>
            <a:r>
              <a:rPr lang="nl-NL" altLang="en-US" sz="2400" dirty="0" err="1" smtClean="0"/>
              <a:t>cells</a:t>
            </a:r>
            <a:r>
              <a:rPr lang="nl-NL" altLang="en-US" sz="2400" dirty="0" smtClean="0"/>
              <a:t>.</a:t>
            </a:r>
          </a:p>
          <a:p>
            <a:pPr eaLnBrk="1" hangingPunct="1">
              <a:buFontTx/>
              <a:buNone/>
            </a:pPr>
            <a:r>
              <a:rPr lang="nl-NL" altLang="en-US" sz="2400" dirty="0" err="1" smtClean="0"/>
              <a:t>Normally</a:t>
            </a:r>
            <a:r>
              <a:rPr lang="nl-NL" altLang="en-US" sz="2400" dirty="0" smtClean="0"/>
              <a:t> </a:t>
            </a:r>
            <a:r>
              <a:rPr lang="nl-NL" altLang="en-US" sz="2400" dirty="0" err="1" smtClean="0"/>
              <a:t>it</a:t>
            </a:r>
            <a:r>
              <a:rPr lang="nl-NL" altLang="en-US" sz="2400" dirty="0" smtClean="0"/>
              <a:t> transport Cl</a:t>
            </a:r>
            <a:r>
              <a:rPr lang="nl-NL" altLang="en-US" sz="2400" baseline="30000" dirty="0" smtClean="0"/>
              <a:t>-</a:t>
            </a:r>
            <a:r>
              <a:rPr lang="nl-NL" altLang="en-US" sz="2400" dirty="0" smtClean="0"/>
              <a:t> </a:t>
            </a:r>
            <a:r>
              <a:rPr lang="nl-NL" altLang="en-US" sz="2400" dirty="0" err="1" smtClean="0"/>
              <a:t>together</a:t>
            </a:r>
            <a:r>
              <a:rPr lang="nl-NL" altLang="en-US" sz="2400" dirty="0" smtClean="0"/>
              <a:t> </a:t>
            </a:r>
            <a:r>
              <a:rPr lang="nl-NL" altLang="en-US" sz="2400" dirty="0" err="1" smtClean="0"/>
              <a:t>with</a:t>
            </a:r>
            <a:r>
              <a:rPr lang="nl-NL" altLang="en-US" sz="2400" dirty="0" smtClean="0"/>
              <a:t> water.</a:t>
            </a:r>
            <a:br>
              <a:rPr lang="nl-NL" altLang="en-US" sz="2400" dirty="0" smtClean="0"/>
            </a:br>
            <a:endParaRPr lang="nl-NL" altLang="en-US" sz="2400" dirty="0" smtClean="0"/>
          </a:p>
          <a:p>
            <a:pPr eaLnBrk="1" hangingPunct="1">
              <a:buFontTx/>
              <a:buNone/>
            </a:pPr>
            <a:r>
              <a:rPr lang="nl-NL" altLang="en-US" sz="2400" dirty="0" smtClean="0"/>
              <a:t>The effect is </a:t>
            </a:r>
            <a:r>
              <a:rPr lang="nl-NL" altLang="en-US" sz="2400" dirty="0" err="1" smtClean="0"/>
              <a:t>the</a:t>
            </a:r>
            <a:r>
              <a:rPr lang="nl-NL" altLang="en-US" sz="2400" dirty="0" smtClean="0"/>
              <a:t> “life </a:t>
            </a:r>
            <a:r>
              <a:rPr lang="nl-NL" altLang="en-US" sz="2400" dirty="0" err="1" smtClean="0"/>
              <a:t>threatening</a:t>
            </a:r>
            <a:r>
              <a:rPr lang="nl-NL" altLang="en-US" sz="2400" dirty="0" smtClean="0"/>
              <a:t>” </a:t>
            </a:r>
            <a:r>
              <a:rPr lang="nl-NL" altLang="en-US" sz="2400" dirty="0" err="1" smtClean="0"/>
              <a:t>production</a:t>
            </a:r>
            <a:r>
              <a:rPr lang="nl-NL" altLang="en-US" sz="2400" dirty="0" smtClean="0"/>
              <a:t> of</a:t>
            </a:r>
          </a:p>
          <a:p>
            <a:pPr eaLnBrk="1" hangingPunct="1">
              <a:buFontTx/>
              <a:buNone/>
            </a:pPr>
            <a:r>
              <a:rPr lang="nl-NL" altLang="en-US" sz="2400" dirty="0" err="1" smtClean="0"/>
              <a:t>copious</a:t>
            </a:r>
            <a:r>
              <a:rPr lang="nl-NL" altLang="en-US" sz="2400" dirty="0" smtClean="0"/>
              <a:t> </a:t>
            </a:r>
            <a:r>
              <a:rPr lang="nl-NL" altLang="en-US" sz="2400" dirty="0" err="1" smtClean="0"/>
              <a:t>phlegm</a:t>
            </a:r>
            <a:r>
              <a:rPr lang="nl-NL" altLang="en-US" sz="2400" dirty="0" smtClean="0"/>
              <a:t>, </a:t>
            </a:r>
            <a:r>
              <a:rPr lang="nl-NL" altLang="en-US" sz="2400" dirty="0" err="1" smtClean="0"/>
              <a:t>especially</a:t>
            </a:r>
            <a:r>
              <a:rPr lang="nl-NL" altLang="en-US" sz="2400" dirty="0" smtClean="0"/>
              <a:t> in </a:t>
            </a:r>
            <a:r>
              <a:rPr lang="nl-NL" altLang="en-US" sz="2400" dirty="0" err="1" smtClean="0"/>
              <a:t>the</a:t>
            </a:r>
            <a:r>
              <a:rPr lang="nl-NL" altLang="en-US" sz="2400" dirty="0" smtClean="0"/>
              <a:t> </a:t>
            </a:r>
            <a:r>
              <a:rPr lang="nl-NL" altLang="en-US" sz="2400" dirty="0" err="1" smtClean="0"/>
              <a:t>lungs</a:t>
            </a:r>
            <a:r>
              <a:rPr lang="nl-NL" altLang="en-US" sz="2400" dirty="0" smtClean="0"/>
              <a:t>.</a:t>
            </a:r>
          </a:p>
          <a:p>
            <a:pPr eaLnBrk="1" hangingPunct="1">
              <a:buFontTx/>
              <a:buNone/>
            </a:pPr>
            <a:endParaRPr lang="nl-NL" altLang="en-US" sz="2400" dirty="0" smtClean="0"/>
          </a:p>
          <a:p>
            <a:pPr eaLnBrk="1" hangingPunct="1">
              <a:buFontTx/>
              <a:buNone/>
            </a:pPr>
            <a:r>
              <a:rPr lang="nl-NL" altLang="en-US" sz="2400" dirty="0" smtClean="0"/>
              <a:t>The </a:t>
            </a:r>
            <a:r>
              <a:rPr lang="nl-NL" altLang="en-US" sz="2400" dirty="0" err="1" smtClean="0"/>
              <a:t>cause</a:t>
            </a:r>
            <a:r>
              <a:rPr lang="nl-NL" altLang="en-US" sz="2400" dirty="0" smtClean="0"/>
              <a:t> is a </a:t>
            </a:r>
            <a:r>
              <a:rPr lang="nl-NL" altLang="en-US" sz="2400" dirty="0" err="1" smtClean="0"/>
              <a:t>three</a:t>
            </a:r>
            <a:r>
              <a:rPr lang="nl-NL" altLang="en-US" sz="2400" dirty="0" smtClean="0"/>
              <a:t> base </a:t>
            </a:r>
            <a:r>
              <a:rPr lang="nl-NL" altLang="en-US" sz="2400" dirty="0" err="1" smtClean="0"/>
              <a:t>deletion</a:t>
            </a:r>
            <a:r>
              <a:rPr lang="nl-NL" altLang="en-US" sz="2400" dirty="0" smtClean="0"/>
              <a:t> in </a:t>
            </a:r>
            <a:r>
              <a:rPr lang="nl-NL" altLang="en-US" sz="2400" dirty="0" err="1" smtClean="0"/>
              <a:t>the</a:t>
            </a:r>
            <a:r>
              <a:rPr lang="nl-NL" altLang="en-US" sz="2400" dirty="0" smtClean="0"/>
              <a:t> gene of</a:t>
            </a:r>
          </a:p>
          <a:p>
            <a:pPr eaLnBrk="1" hangingPunct="1">
              <a:buFontTx/>
              <a:buNone/>
            </a:pPr>
            <a:r>
              <a:rPr lang="nl-NL" altLang="en-US" sz="2400" dirty="0" err="1" smtClean="0"/>
              <a:t>the</a:t>
            </a:r>
            <a:r>
              <a:rPr lang="nl-NL" altLang="en-US" sz="2400" dirty="0" smtClean="0"/>
              <a:t> </a:t>
            </a:r>
            <a:r>
              <a:rPr lang="nl-NL" altLang="en-US" sz="2400" dirty="0" err="1" smtClean="0"/>
              <a:t>protein</a:t>
            </a:r>
            <a:r>
              <a:rPr lang="nl-NL" altLang="en-US" sz="2400" dirty="0" smtClean="0"/>
              <a:t>; </a:t>
            </a:r>
            <a:r>
              <a:rPr lang="nl-NL" altLang="en-US" sz="2400" dirty="0" err="1" smtClean="0"/>
              <a:t>it</a:t>
            </a:r>
            <a:r>
              <a:rPr lang="nl-NL" altLang="en-US" sz="2400" dirty="0" smtClean="0"/>
              <a:t> </a:t>
            </a:r>
            <a:r>
              <a:rPr lang="nl-NL" altLang="en-US" sz="2400" dirty="0" err="1" smtClean="0"/>
              <a:t>lacks</a:t>
            </a:r>
            <a:r>
              <a:rPr lang="nl-NL" altLang="en-US" sz="2400" dirty="0" smtClean="0"/>
              <a:t> a </a:t>
            </a:r>
            <a:r>
              <a:rPr lang="nl-NL" altLang="en-US" sz="2400" b="1" dirty="0" err="1" smtClean="0"/>
              <a:t>phe</a:t>
            </a:r>
            <a:r>
              <a:rPr lang="nl-NL" altLang="en-US" sz="2400" dirty="0" smtClean="0"/>
              <a:t> </a:t>
            </a:r>
            <a:r>
              <a:rPr lang="nl-NL" altLang="en-US" sz="2400" dirty="0" err="1" smtClean="0"/>
              <a:t>residue</a:t>
            </a:r>
            <a:r>
              <a:rPr lang="nl-NL" altLang="en-US" sz="2400" dirty="0" smtClean="0"/>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el 1"/>
          <p:cNvSpPr>
            <a:spLocks noGrp="1"/>
          </p:cNvSpPr>
          <p:nvPr>
            <p:ph type="title"/>
          </p:nvPr>
        </p:nvSpPr>
        <p:spPr>
          <a:xfrm>
            <a:off x="539750" y="34925"/>
            <a:ext cx="7772400" cy="1143000"/>
          </a:xfrm>
        </p:spPr>
        <p:txBody>
          <a:bodyPr/>
          <a:lstStyle/>
          <a:p>
            <a:r>
              <a:rPr lang="nl-NL" altLang="nl-NL" smtClean="0"/>
              <a:t>Quaternaire structuur</a:t>
            </a:r>
          </a:p>
        </p:txBody>
      </p:sp>
      <p:sp>
        <p:nvSpPr>
          <p:cNvPr id="55299" name="Tijdelijke aanduiding voor inhoud 2"/>
          <p:cNvSpPr>
            <a:spLocks noGrp="1"/>
          </p:cNvSpPr>
          <p:nvPr>
            <p:ph idx="1"/>
          </p:nvPr>
        </p:nvSpPr>
        <p:spPr>
          <a:xfrm>
            <a:off x="542925" y="1341438"/>
            <a:ext cx="7772400" cy="4114800"/>
          </a:xfrm>
        </p:spPr>
        <p:txBody>
          <a:bodyPr/>
          <a:lstStyle/>
          <a:p>
            <a:r>
              <a:rPr lang="nl-NL" altLang="nl-NL" smtClean="0"/>
              <a:t>Samenvoegen polypeptideketens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457200" y="274638"/>
            <a:ext cx="8229600" cy="868362"/>
          </a:xfrm>
        </p:spPr>
        <p:txBody>
          <a:bodyPr/>
          <a:lstStyle/>
          <a:p>
            <a:pPr algn="l" eaLnBrk="1" hangingPunct="1"/>
            <a:r>
              <a:rPr lang="nl-NL" altLang="en-US" sz="2400" smtClean="0"/>
              <a:t>Quaternary structure: the </a:t>
            </a:r>
            <a:r>
              <a:rPr lang="nl-NL" altLang="en-US" sz="2400" b="1" smtClean="0"/>
              <a:t>subunits</a:t>
            </a:r>
            <a:r>
              <a:rPr lang="nl-NL" altLang="en-US" sz="2400" smtClean="0"/>
              <a:t> are hold together</a:t>
            </a:r>
            <a:br>
              <a:rPr lang="nl-NL" altLang="en-US" sz="2400" smtClean="0"/>
            </a:br>
            <a:r>
              <a:rPr lang="nl-NL" altLang="en-US" sz="2400" smtClean="0"/>
              <a:t>by </a:t>
            </a:r>
            <a:r>
              <a:rPr lang="nl-NL" altLang="en-US" sz="2400" b="1" smtClean="0"/>
              <a:t>non-covalent</a:t>
            </a:r>
            <a:r>
              <a:rPr lang="nl-NL" altLang="en-US" sz="2400" smtClean="0"/>
              <a:t> interactions.                                 </a:t>
            </a:r>
            <a:r>
              <a:rPr lang="nl-NL" altLang="en-US" sz="1400" smtClean="0"/>
              <a:t>(Str fig 3.48)</a:t>
            </a:r>
            <a:endParaRPr lang="nl-NL" altLang="en-US" sz="2400" smtClean="0"/>
          </a:p>
        </p:txBody>
      </p:sp>
      <p:pic>
        <p:nvPicPr>
          <p:cNvPr id="56323"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457200" y="2133600"/>
            <a:ext cx="7162800" cy="3992563"/>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p:cNvSpPr>
            <a:spLocks noGrp="1"/>
          </p:cNvSpPr>
          <p:nvPr>
            <p:ph type="title"/>
          </p:nvPr>
        </p:nvSpPr>
        <p:spPr/>
        <p:txBody>
          <a:bodyPr/>
          <a:lstStyle/>
          <a:p>
            <a:endParaRPr lang="nl-NL" altLang="nl-NL" smtClean="0"/>
          </a:p>
        </p:txBody>
      </p:sp>
      <p:sp>
        <p:nvSpPr>
          <p:cNvPr id="57347" name="Tijdelijke aanduiding voor inhoud 2"/>
          <p:cNvSpPr>
            <a:spLocks noGrp="1"/>
          </p:cNvSpPr>
          <p:nvPr>
            <p:ph idx="1"/>
          </p:nvPr>
        </p:nvSpPr>
        <p:spPr/>
        <p:txBody>
          <a:bodyPr/>
          <a:lstStyle/>
          <a:p>
            <a:endParaRPr lang="nl-NL" altLang="nl-NL" smtClean="0"/>
          </a:p>
        </p:txBody>
      </p:sp>
      <p:pic>
        <p:nvPicPr>
          <p:cNvPr id="5734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11600" t="25800" r="38605" b="36374"/>
          <a:stretch>
            <a:fillRect/>
          </a:stretch>
        </p:blipFill>
        <p:spPr bwMode="auto">
          <a:xfrm>
            <a:off x="1627188" y="1595438"/>
            <a:ext cx="6718300" cy="408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endParaRPr lang="en-US" altLang="en-US" smtClean="0"/>
          </a:p>
        </p:txBody>
      </p:sp>
      <p:sp>
        <p:nvSpPr>
          <p:cNvPr id="58371" name="Content Placeholder 2"/>
          <p:cNvSpPr>
            <a:spLocks noGrp="1"/>
          </p:cNvSpPr>
          <p:nvPr>
            <p:ph idx="1"/>
          </p:nvPr>
        </p:nvSpPr>
        <p:spPr/>
        <p:txBody>
          <a:bodyPr/>
          <a:lstStyle/>
          <a:p>
            <a:r>
              <a:rPr lang="en-US" altLang="en-US" smtClean="0"/>
              <a:t>What is denaturation?</a:t>
            </a:r>
          </a:p>
          <a:p>
            <a:r>
              <a:rPr lang="en-US" altLang="en-US" smtClean="0"/>
              <a:t>Which circumstances cause denaturation?</a:t>
            </a:r>
          </a:p>
          <a:p>
            <a:r>
              <a:rPr lang="en-US" altLang="en-US" smtClean="0"/>
              <a:t>Examples?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Grp="1" noChangeArrowheads="1"/>
          </p:cNvSpPr>
          <p:nvPr>
            <p:ph type="title" idx="4294967295"/>
          </p:nvPr>
        </p:nvSpPr>
        <p:spPr>
          <a:xfrm>
            <a:off x="468313" y="260350"/>
            <a:ext cx="8291512" cy="6048375"/>
          </a:xfrm>
        </p:spPr>
        <p:txBody>
          <a:bodyPr/>
          <a:lstStyle/>
          <a:p>
            <a:pPr algn="l" eaLnBrk="1" hangingPunct="1"/>
            <a:r>
              <a:rPr lang="en-US" altLang="en-US" sz="2800" b="1" smtClean="0"/>
              <a:t>Denaturation </a:t>
            </a:r>
            <a:r>
              <a:rPr lang="en-US" altLang="en-US" sz="2800" smtClean="0"/>
              <a:t>of proteins; </a:t>
            </a:r>
            <a:br>
              <a:rPr lang="en-US" altLang="en-US" sz="2800" smtClean="0"/>
            </a:br>
            <a:r>
              <a:rPr lang="en-US" altLang="en-US" sz="2800" smtClean="0"/>
              <a:t>changing of higher order structure and </a:t>
            </a:r>
            <a:br>
              <a:rPr lang="en-US" altLang="en-US" sz="2800" smtClean="0"/>
            </a:br>
            <a:r>
              <a:rPr lang="en-US" altLang="en-US" sz="2800" smtClean="0"/>
              <a:t>                                       loss of biological activity.</a:t>
            </a:r>
            <a:br>
              <a:rPr lang="en-US" altLang="en-US" sz="2800" smtClean="0"/>
            </a:br>
            <a:r>
              <a:rPr lang="en-US" altLang="en-US" sz="2800" smtClean="0"/>
              <a:t>Unfolding  </a:t>
            </a:r>
            <a:r>
              <a:rPr lang="en-US" altLang="en-US" sz="2800" smtClean="0">
                <a:sym typeface="Wingdings" panose="05000000000000000000" pitchFamily="2" charset="2"/>
              </a:rPr>
              <a:t> loss of compactness   expansion</a:t>
            </a:r>
            <a:r>
              <a:rPr lang="en-US" altLang="en-US" sz="2800" smtClean="0"/>
              <a:t/>
            </a:r>
            <a:br>
              <a:rPr lang="en-US" altLang="en-US" sz="2800" smtClean="0"/>
            </a:br>
            <a:r>
              <a:rPr lang="en-US" altLang="en-US" sz="2800" smtClean="0"/>
              <a:t>The protein becomes more or less soluble.</a:t>
            </a:r>
            <a:br>
              <a:rPr lang="en-US" altLang="en-US" sz="2800" smtClean="0"/>
            </a:br>
            <a:r>
              <a:rPr lang="en-US" altLang="en-US" sz="2800" smtClean="0"/>
              <a:t/>
            </a:r>
            <a:br>
              <a:rPr lang="en-US" altLang="en-US" sz="2800" smtClean="0"/>
            </a:br>
            <a:r>
              <a:rPr lang="en-US" altLang="en-US" sz="2800" smtClean="0"/>
              <a:t/>
            </a:r>
            <a:br>
              <a:rPr lang="en-US" altLang="en-US" sz="2800" smtClean="0"/>
            </a:br>
            <a:r>
              <a:rPr lang="en-US" altLang="en-US" sz="2400" smtClean="0"/>
              <a:t>Totally or partly unfolding by disrupting of </a:t>
            </a:r>
            <a:br>
              <a:rPr lang="en-US" altLang="en-US" sz="2400" smtClean="0"/>
            </a:br>
            <a:r>
              <a:rPr lang="en-US" altLang="en-US" sz="2400" b="1" smtClean="0"/>
              <a:t>non-covalent interactions</a:t>
            </a:r>
            <a:r>
              <a:rPr lang="en-US" altLang="en-US" sz="2400" smtClean="0"/>
              <a:t> (= weak interactions).</a:t>
            </a:r>
            <a:br>
              <a:rPr lang="en-US" altLang="en-US" sz="2400" smtClean="0"/>
            </a:br>
            <a:r>
              <a:rPr lang="en-US" altLang="en-US" sz="2400" smtClean="0"/>
              <a:t/>
            </a:r>
            <a:br>
              <a:rPr lang="en-US" altLang="en-US" sz="2400" smtClean="0"/>
            </a:br>
            <a:r>
              <a:rPr lang="en-US" altLang="en-US" sz="2400" smtClean="0"/>
              <a:t>Denaturation or unfolding has to do with a change in</a:t>
            </a:r>
            <a:br>
              <a:rPr lang="en-US" altLang="en-US" sz="2400" smtClean="0"/>
            </a:br>
            <a:r>
              <a:rPr lang="en-US" altLang="en-US" sz="2400" smtClean="0"/>
              <a:t>the quaternary, </a:t>
            </a:r>
            <a:r>
              <a:rPr lang="en-US" altLang="en-US" sz="2400" b="1" smtClean="0"/>
              <a:t>tertiary</a:t>
            </a:r>
            <a:r>
              <a:rPr lang="en-US" altLang="en-US" sz="2400" smtClean="0"/>
              <a:t> and secondary structure. </a:t>
            </a:r>
            <a:br>
              <a:rPr lang="en-US" altLang="en-US" sz="2400" smtClean="0"/>
            </a:br>
            <a:endParaRPr lang="en-US" altLang="en-US" sz="2400" smtClean="0"/>
          </a:p>
        </p:txBody>
      </p:sp>
      <p:sp>
        <p:nvSpPr>
          <p:cNvPr id="59395" name="Rectangle 6"/>
          <p:cNvSpPr>
            <a:spLocks noGrp="1" noChangeArrowheads="1"/>
          </p:cNvSpPr>
          <p:nvPr>
            <p:ph type="body" idx="4294967295"/>
          </p:nvPr>
        </p:nvSpPr>
        <p:spPr>
          <a:xfrm>
            <a:off x="152400" y="5876925"/>
            <a:ext cx="8435975" cy="752475"/>
          </a:xfrm>
        </p:spPr>
        <p:txBody>
          <a:bodyPr/>
          <a:lstStyle/>
          <a:p>
            <a:pPr eaLnBrk="1" hangingPunct="1">
              <a:buFontTx/>
              <a:buNone/>
            </a:pPr>
            <a:r>
              <a:rPr lang="en-US" altLang="en-US" sz="1600" smtClean="0"/>
              <a:t/>
            </a:r>
            <a:br>
              <a:rPr lang="en-US" altLang="en-US" sz="1600" smtClean="0"/>
            </a:br>
            <a:endParaRPr lang="en-US" altLang="en-US" sz="16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nl-NL" dirty="0" smtClean="0"/>
              <a:t>Protein Structure and Function</a:t>
            </a:r>
          </a:p>
        </p:txBody>
      </p:sp>
      <p:sp>
        <p:nvSpPr>
          <p:cNvPr id="39939" name="Content Placeholder 2"/>
          <p:cNvSpPr>
            <a:spLocks noGrp="1"/>
          </p:cNvSpPr>
          <p:nvPr>
            <p:ph idx="1"/>
          </p:nvPr>
        </p:nvSpPr>
        <p:spPr/>
        <p:txBody>
          <a:bodyPr>
            <a:normAutofit/>
          </a:bodyPr>
          <a:lstStyle/>
          <a:p>
            <a:r>
              <a:rPr lang="en-US" altLang="nl-NL" sz="2800" dirty="0" smtClean="0"/>
              <a:t>The specific activities of proteins result from their intricate three-dimensional architecture</a:t>
            </a:r>
          </a:p>
          <a:p>
            <a:r>
              <a:rPr lang="en-US" altLang="nl-NL" sz="2800" dirty="0" smtClean="0"/>
              <a:t>A functional protein consists of one or more polypeptides precisely twisted, folded, and coiled into a unique shape</a:t>
            </a:r>
          </a:p>
        </p:txBody>
      </p:sp>
    </p:spTree>
    <p:extLst>
      <p:ext uri="{BB962C8B-B14F-4D97-AF65-F5344CB8AC3E}">
        <p14:creationId xmlns:p14="http://schemas.microsoft.com/office/powerpoint/2010/main" val="3336348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381000" y="274638"/>
            <a:ext cx="8305800" cy="1930400"/>
          </a:xfrm>
        </p:spPr>
        <p:txBody>
          <a:bodyPr/>
          <a:lstStyle/>
          <a:p>
            <a:pPr algn="l" eaLnBrk="1" hangingPunct="1"/>
            <a:r>
              <a:rPr lang="nl-NL" altLang="en-US" sz="2800" smtClean="0"/>
              <a:t>Denaturation can be reversible or irreversible.</a:t>
            </a:r>
            <a:br>
              <a:rPr lang="nl-NL" altLang="en-US" sz="2800" smtClean="0"/>
            </a:br>
            <a:r>
              <a:rPr lang="nl-NL" altLang="en-US" sz="2800" smtClean="0"/>
              <a:t>Heat denaturation in general is </a:t>
            </a:r>
            <a:r>
              <a:rPr lang="nl-NL" altLang="en-US" sz="2800" b="1" smtClean="0"/>
              <a:t>ir</a:t>
            </a:r>
            <a:r>
              <a:rPr lang="nl-NL" altLang="en-US" sz="2800" smtClean="0"/>
              <a:t>reversible.</a:t>
            </a:r>
            <a:br>
              <a:rPr lang="nl-NL" altLang="en-US" sz="2800" smtClean="0"/>
            </a:br>
            <a:r>
              <a:rPr lang="nl-NL" altLang="en-US" sz="2800" smtClean="0"/>
              <a:t>Denaturation means unfolding !                 </a:t>
            </a:r>
            <a:br>
              <a:rPr lang="nl-NL" altLang="en-US" sz="2800" smtClean="0"/>
            </a:br>
            <a:r>
              <a:rPr lang="nl-NL" altLang="en-US" sz="2800" smtClean="0"/>
              <a:t>Denaturation means loss of compactness.</a:t>
            </a:r>
            <a:br>
              <a:rPr lang="nl-NL" altLang="en-US" sz="2800" smtClean="0"/>
            </a:br>
            <a:r>
              <a:rPr lang="nl-NL" altLang="en-US" sz="1400" smtClean="0"/>
              <a:t>                                                                                                                                         (Campb fig 5.23)</a:t>
            </a:r>
            <a:endParaRPr lang="nl-NL" altLang="en-US" sz="280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p:cNvSpPr>
            <a:spLocks noGrp="1"/>
          </p:cNvSpPr>
          <p:nvPr>
            <p:ph type="title"/>
          </p:nvPr>
        </p:nvSpPr>
        <p:spPr/>
        <p:txBody>
          <a:bodyPr/>
          <a:lstStyle/>
          <a:p>
            <a:pPr algn="l"/>
            <a:r>
              <a:rPr lang="nl-NL" altLang="en-US" sz="3200" dirty="0" err="1" smtClean="0"/>
              <a:t>Some</a:t>
            </a:r>
            <a:r>
              <a:rPr lang="nl-NL" altLang="en-US" sz="3200" dirty="0" smtClean="0"/>
              <a:t> </a:t>
            </a:r>
            <a:r>
              <a:rPr lang="nl-NL" altLang="en-US" sz="3200" dirty="0" err="1" smtClean="0"/>
              <a:t>examples</a:t>
            </a:r>
            <a:r>
              <a:rPr lang="nl-NL" altLang="en-US" sz="3200" dirty="0" smtClean="0"/>
              <a:t> of </a:t>
            </a:r>
            <a:r>
              <a:rPr lang="nl-NL" altLang="en-US" sz="3200" dirty="0" err="1" smtClean="0"/>
              <a:t>denaturation</a:t>
            </a:r>
            <a:endParaRPr lang="nl-NL" altLang="en-US" sz="3200" dirty="0" smtClean="0"/>
          </a:p>
        </p:txBody>
      </p:sp>
      <p:sp>
        <p:nvSpPr>
          <p:cNvPr id="61443" name="Tijdelijke aanduiding voor inhoud 2"/>
          <p:cNvSpPr>
            <a:spLocks noGrp="1"/>
          </p:cNvSpPr>
          <p:nvPr>
            <p:ph idx="1"/>
          </p:nvPr>
        </p:nvSpPr>
        <p:spPr/>
        <p:txBody>
          <a:bodyPr/>
          <a:lstStyle/>
          <a:p>
            <a:r>
              <a:rPr lang="nl-NL" altLang="en-US" sz="2400" smtClean="0"/>
              <a:t>FEVER     The tertiary structure changes between</a:t>
            </a:r>
            <a:br>
              <a:rPr lang="nl-NL" altLang="en-US" sz="2400" smtClean="0"/>
            </a:br>
            <a:r>
              <a:rPr lang="nl-NL" altLang="en-US" sz="2400" smtClean="0"/>
              <a:t> 36</a:t>
            </a:r>
            <a:r>
              <a:rPr lang="nl-NL" altLang="en-US" sz="2400" baseline="30000" smtClean="0"/>
              <a:t> 0</a:t>
            </a:r>
            <a:r>
              <a:rPr lang="nl-NL" altLang="en-US" sz="2400" smtClean="0"/>
              <a:t> </a:t>
            </a:r>
            <a:r>
              <a:rPr lang="nl-NL" altLang="en-US" sz="2400" smtClean="0">
                <a:sym typeface="Wingdings" panose="05000000000000000000" pitchFamily="2" charset="2"/>
              </a:rPr>
              <a:t>and 42</a:t>
            </a:r>
            <a:r>
              <a:rPr lang="nl-NL" altLang="en-US" sz="2400" baseline="30000" smtClean="0">
                <a:sym typeface="Wingdings" panose="05000000000000000000" pitchFamily="2" charset="2"/>
              </a:rPr>
              <a:t> 0</a:t>
            </a:r>
            <a:r>
              <a:rPr lang="nl-NL" altLang="en-US" sz="2400" smtClean="0">
                <a:sym typeface="Wingdings" panose="05000000000000000000" pitchFamily="2" charset="2"/>
              </a:rPr>
              <a:t>     protein becomes inactive</a:t>
            </a:r>
            <a:br>
              <a:rPr lang="nl-NL" altLang="en-US" sz="2400" smtClean="0">
                <a:sym typeface="Wingdings" panose="05000000000000000000" pitchFamily="2" charset="2"/>
              </a:rPr>
            </a:br>
            <a:r>
              <a:rPr lang="nl-NL" altLang="en-US" sz="2400" smtClean="0">
                <a:sym typeface="Wingdings" panose="05000000000000000000" pitchFamily="2" charset="2"/>
              </a:rPr>
              <a:t> </a:t>
            </a:r>
          </a:p>
          <a:p>
            <a:r>
              <a:rPr lang="nl-NL" altLang="en-US" sz="2400" smtClean="0">
                <a:sym typeface="Wingdings" panose="05000000000000000000" pitchFamily="2" charset="2"/>
              </a:rPr>
              <a:t>Boiling an egg</a:t>
            </a:r>
            <a:endParaRPr lang="nl-NL" altLang="en-US" sz="240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457200" y="274638"/>
            <a:ext cx="8229600" cy="3659187"/>
          </a:xfrm>
        </p:spPr>
        <p:txBody>
          <a:bodyPr/>
          <a:lstStyle/>
          <a:p>
            <a:pPr algn="l"/>
            <a:r>
              <a:rPr lang="en-US" altLang="en-US" sz="2800" smtClean="0"/>
              <a:t>Heating</a:t>
            </a:r>
            <a:r>
              <a:rPr lang="en-US" altLang="en-US" sz="3200" smtClean="0"/>
              <a:t>  </a:t>
            </a:r>
            <a:r>
              <a:rPr lang="en-US" altLang="en-US" sz="2400" smtClean="0">
                <a:sym typeface="Wingdings" panose="05000000000000000000" pitchFamily="2" charset="2"/>
              </a:rPr>
              <a:t></a:t>
            </a:r>
            <a:r>
              <a:rPr lang="en-US" altLang="en-US" sz="2400" smtClean="0"/>
              <a:t> especially internal </a:t>
            </a:r>
            <a:r>
              <a:rPr lang="en-US" altLang="en-US" sz="2400" b="1" smtClean="0"/>
              <a:t>H-bonds</a:t>
            </a:r>
            <a:r>
              <a:rPr lang="en-US" altLang="en-US" sz="2400" smtClean="0"/>
              <a:t> are disrupted</a:t>
            </a:r>
            <a:br>
              <a:rPr lang="en-US" altLang="en-US" sz="2400" smtClean="0"/>
            </a:br>
            <a:r>
              <a:rPr lang="en-US" altLang="en-US" sz="2400" smtClean="0"/>
              <a:t>                          </a:t>
            </a:r>
            <a:r>
              <a:rPr lang="en-US" altLang="en-US" sz="2400" smtClean="0">
                <a:sym typeface="Wingdings" panose="05000000000000000000" pitchFamily="2" charset="2"/>
              </a:rPr>
              <a:t></a:t>
            </a:r>
            <a:r>
              <a:rPr lang="en-US" altLang="en-US" sz="2400" smtClean="0"/>
              <a:t>  </a:t>
            </a:r>
            <a:r>
              <a:rPr lang="en-US" altLang="en-US" sz="2400" smtClean="0">
                <a:latin typeface="Symbol" panose="05050102010706020507" pitchFamily="18" charset="2"/>
              </a:rPr>
              <a:t>a</a:t>
            </a:r>
            <a:r>
              <a:rPr lang="en-US" altLang="en-US" sz="2400" smtClean="0"/>
              <a:t> helices unfold</a:t>
            </a:r>
            <a:br>
              <a:rPr lang="en-US" altLang="en-US" sz="2400" smtClean="0"/>
            </a:br>
            <a:r>
              <a:rPr lang="en-US" altLang="en-US" sz="2400" smtClean="0"/>
              <a:t>                 </a:t>
            </a:r>
            <a:r>
              <a:rPr lang="en-US" altLang="en-US" sz="2400" smtClean="0">
                <a:sym typeface="Wingdings" panose="05000000000000000000" pitchFamily="2" charset="2"/>
              </a:rPr>
              <a:t> parts of the hydrophobic core are</a:t>
            </a:r>
            <a:br>
              <a:rPr lang="en-US" altLang="en-US" sz="2400" smtClean="0">
                <a:sym typeface="Wingdings" panose="05000000000000000000" pitchFamily="2" charset="2"/>
              </a:rPr>
            </a:br>
            <a:r>
              <a:rPr lang="en-US" altLang="en-US" sz="2400" smtClean="0">
                <a:sym typeface="Wingdings" panose="05000000000000000000" pitchFamily="2" charset="2"/>
              </a:rPr>
              <a:t>                       exposed to the surface</a:t>
            </a:r>
            <a:br>
              <a:rPr lang="en-US" altLang="en-US" sz="2400" smtClean="0">
                <a:sym typeface="Wingdings" panose="05000000000000000000" pitchFamily="2" charset="2"/>
              </a:rPr>
            </a:br>
            <a:r>
              <a:rPr lang="en-US" altLang="en-US" sz="2400" smtClean="0">
                <a:sym typeface="Wingdings" panose="05000000000000000000" pitchFamily="2" charset="2"/>
              </a:rPr>
              <a:t>                   hydrophobic aggregation / precipitation</a:t>
            </a:r>
            <a:br>
              <a:rPr lang="en-US" altLang="en-US" sz="2400" smtClean="0">
                <a:sym typeface="Wingdings" panose="05000000000000000000" pitchFamily="2" charset="2"/>
              </a:rPr>
            </a:br>
            <a:r>
              <a:rPr lang="en-US" altLang="en-US" sz="2400" smtClean="0">
                <a:sym typeface="Wingdings" panose="05000000000000000000" pitchFamily="2" charset="2"/>
              </a:rPr>
              <a:t/>
            </a:r>
            <a:br>
              <a:rPr lang="en-US" altLang="en-US" sz="2400" smtClean="0">
                <a:sym typeface="Wingdings" panose="05000000000000000000" pitchFamily="2" charset="2"/>
              </a:rPr>
            </a:br>
            <a:r>
              <a:rPr lang="en-US" altLang="en-US" sz="2400" smtClean="0">
                <a:sym typeface="Wingdings" panose="05000000000000000000" pitchFamily="2" charset="2"/>
              </a:rPr>
              <a:t>Heat denaturation is irreversible and makes </a:t>
            </a:r>
            <a:br>
              <a:rPr lang="en-US" altLang="en-US" sz="2400" smtClean="0">
                <a:sym typeface="Wingdings" panose="05000000000000000000" pitchFamily="2" charset="2"/>
              </a:rPr>
            </a:br>
            <a:r>
              <a:rPr lang="en-US" altLang="en-US" sz="2400" smtClean="0">
                <a:sym typeface="Wingdings" panose="05000000000000000000" pitchFamily="2" charset="2"/>
              </a:rPr>
              <a:t>proteins insoluble !</a:t>
            </a:r>
            <a:endParaRPr lang="nl-NL" altLang="en-US" sz="2400" smtClean="0">
              <a:sym typeface="Wingdings" panose="05000000000000000000" pitchFamily="2" charset="2"/>
            </a:endParaRPr>
          </a:p>
        </p:txBody>
      </p:sp>
      <p:pic>
        <p:nvPicPr>
          <p:cNvPr id="62467"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457200" y="3933825"/>
            <a:ext cx="8229600" cy="2192338"/>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219700" y="274638"/>
            <a:ext cx="3744913" cy="5818187"/>
          </a:xfrm>
        </p:spPr>
        <p:txBody>
          <a:bodyPr/>
          <a:lstStyle/>
          <a:p>
            <a:pPr algn="l"/>
            <a:r>
              <a:rPr lang="nl-NL" altLang="en-US" sz="2800" smtClean="0"/>
              <a:t>Urea and SDS denaturation </a:t>
            </a:r>
            <a:br>
              <a:rPr lang="nl-NL" altLang="en-US" sz="2800" smtClean="0"/>
            </a:br>
            <a:r>
              <a:rPr lang="nl-NL" altLang="en-US" sz="2800" b="1" smtClean="0"/>
              <a:t>increase</a:t>
            </a:r>
            <a:r>
              <a:rPr lang="nl-NL" altLang="en-US" sz="2800" smtClean="0"/>
              <a:t> the </a:t>
            </a:r>
            <a:r>
              <a:rPr lang="nl-NL" altLang="en-US" sz="2800" b="1" smtClean="0"/>
              <a:t>solubility of </a:t>
            </a:r>
            <a:r>
              <a:rPr lang="nl-NL" altLang="en-US" sz="2800" smtClean="0"/>
              <a:t>proteins.  </a:t>
            </a:r>
            <a:br>
              <a:rPr lang="nl-NL" altLang="en-US" sz="2800" smtClean="0"/>
            </a:br>
            <a:r>
              <a:rPr lang="nl-NL" altLang="en-US" sz="2800" smtClean="0"/>
              <a:t/>
            </a:r>
            <a:br>
              <a:rPr lang="nl-NL" altLang="en-US" sz="2800" smtClean="0"/>
            </a:br>
            <a:r>
              <a:rPr lang="nl-NL" altLang="en-US" sz="2800" smtClean="0"/>
              <a:t>Hydrophobic interactions in the stable core are disrupted.</a:t>
            </a:r>
            <a:br>
              <a:rPr lang="nl-NL" altLang="en-US" sz="2800" smtClean="0"/>
            </a:br>
            <a:r>
              <a:rPr lang="nl-NL" altLang="en-US" sz="2800" smtClean="0"/>
              <a:t/>
            </a:r>
            <a:br>
              <a:rPr lang="nl-NL" altLang="en-US" sz="2800" smtClean="0"/>
            </a:br>
            <a:r>
              <a:rPr lang="nl-NL" altLang="en-US" sz="1600" smtClean="0"/>
              <a:t>(Brock fig 3.19)</a:t>
            </a:r>
            <a:endParaRPr lang="nl-NL" altLang="en-US" sz="2800" smtClean="0"/>
          </a:p>
        </p:txBody>
      </p:sp>
      <p:pic>
        <p:nvPicPr>
          <p:cNvPr id="63491" name="Picture 7" descr="(ir)revdenat-2"/>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0825" y="836613"/>
            <a:ext cx="4392613" cy="5557837"/>
          </a:xfr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364163" y="274638"/>
            <a:ext cx="3600450" cy="6323012"/>
          </a:xfrm>
        </p:spPr>
        <p:txBody>
          <a:bodyPr/>
          <a:lstStyle/>
          <a:p>
            <a:pPr algn="l"/>
            <a:r>
              <a:rPr lang="nl-NL" altLang="en-US" sz="2800" smtClean="0"/>
              <a:t>denaturation</a:t>
            </a:r>
            <a:br>
              <a:rPr lang="nl-NL" altLang="en-US" sz="2800" smtClean="0"/>
            </a:br>
            <a:r>
              <a:rPr lang="nl-NL" altLang="en-US" sz="2800" smtClean="0"/>
              <a:t/>
            </a:r>
            <a:br>
              <a:rPr lang="nl-NL" altLang="en-US" sz="2800" smtClean="0"/>
            </a:br>
            <a:r>
              <a:rPr lang="nl-NL" altLang="en-US" sz="2800" smtClean="0"/>
              <a:t>unfolding</a:t>
            </a:r>
            <a:br>
              <a:rPr lang="nl-NL" altLang="en-US" sz="2800" smtClean="0"/>
            </a:br>
            <a:r>
              <a:rPr lang="nl-NL" altLang="en-US" sz="2800" smtClean="0"/>
              <a:t/>
            </a:r>
            <a:br>
              <a:rPr lang="nl-NL" altLang="en-US" sz="2800" smtClean="0"/>
            </a:br>
            <a:r>
              <a:rPr lang="nl-NL" altLang="en-US" sz="2800" smtClean="0"/>
              <a:t>expansion</a:t>
            </a:r>
            <a:br>
              <a:rPr lang="nl-NL" altLang="en-US" sz="2800" smtClean="0"/>
            </a:br>
            <a:r>
              <a:rPr lang="nl-NL" altLang="en-US" sz="2800" smtClean="0"/>
              <a:t/>
            </a:r>
            <a:br>
              <a:rPr lang="nl-NL" altLang="en-US" sz="2800" smtClean="0"/>
            </a:br>
            <a:r>
              <a:rPr lang="nl-NL" altLang="en-US" sz="2800" smtClean="0"/>
              <a:t>loss of compactness</a:t>
            </a:r>
            <a:br>
              <a:rPr lang="nl-NL" altLang="en-US" sz="2800" smtClean="0"/>
            </a:br>
            <a:r>
              <a:rPr lang="nl-NL" altLang="en-US" sz="2800" smtClean="0"/>
              <a:t/>
            </a:r>
            <a:br>
              <a:rPr lang="nl-NL" altLang="en-US" sz="2800" smtClean="0"/>
            </a:br>
            <a:r>
              <a:rPr lang="nl-NL" altLang="en-US" sz="2800" smtClean="0"/>
              <a:t/>
            </a:r>
            <a:br>
              <a:rPr lang="nl-NL" altLang="en-US" sz="2800" smtClean="0"/>
            </a:br>
            <a:r>
              <a:rPr lang="nl-NL" altLang="en-US" sz="2800" smtClean="0"/>
              <a:t>Disulfide bonds can be reduced by  ….   and  …..</a:t>
            </a:r>
            <a:br>
              <a:rPr lang="nl-NL" altLang="en-US" sz="2800" smtClean="0"/>
            </a:br>
            <a:r>
              <a:rPr lang="nl-NL" altLang="en-US" sz="2800" smtClean="0"/>
              <a:t/>
            </a:r>
            <a:br>
              <a:rPr lang="nl-NL" altLang="en-US" sz="2800" smtClean="0"/>
            </a:br>
            <a:r>
              <a:rPr lang="nl-NL" altLang="en-US" sz="1600" smtClean="0"/>
              <a:t>(Braam fig 4.3 and 4.4)</a:t>
            </a:r>
            <a:endParaRPr lang="nl-NL" altLang="en-US" sz="2800" smtClean="0"/>
          </a:p>
        </p:txBody>
      </p:sp>
      <p:pic>
        <p:nvPicPr>
          <p:cNvPr id="64515" name="Picture 8" descr="ureumSDS"/>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0825" y="836613"/>
            <a:ext cx="4751388" cy="4445000"/>
          </a:xfr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ctrTitle" idx="4294967295"/>
          </p:nvPr>
        </p:nvSpPr>
        <p:spPr>
          <a:xfrm>
            <a:off x="609600" y="76200"/>
            <a:ext cx="7772400" cy="1219200"/>
          </a:xfrm>
          <a:noFill/>
        </p:spPr>
        <p:txBody>
          <a:bodyPr lIns="90488" tIns="44450" rIns="90488" bIns="44450"/>
          <a:lstStyle/>
          <a:p>
            <a:pPr algn="l" eaLnBrk="1" hangingPunct="1"/>
            <a:r>
              <a:rPr lang="en-US" altLang="en-US" sz="2800" smtClean="0"/>
              <a:t>Solubility with pH; at high and low pH proteins</a:t>
            </a:r>
            <a:br>
              <a:rPr lang="en-US" altLang="en-US" sz="2800" smtClean="0"/>
            </a:br>
            <a:r>
              <a:rPr lang="en-US" altLang="en-US" sz="2800" smtClean="0"/>
              <a:t>expand and denature</a:t>
            </a:r>
          </a:p>
        </p:txBody>
      </p:sp>
      <p:pic>
        <p:nvPicPr>
          <p:cNvPr id="65539" name="Picture 3" descr="fi2p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98600"/>
            <a:ext cx="5076825"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 Box 4"/>
          <p:cNvSpPr txBox="1">
            <a:spLocks noChangeArrowheads="1"/>
          </p:cNvSpPr>
          <p:nvPr/>
        </p:nvSpPr>
        <p:spPr bwMode="auto">
          <a:xfrm>
            <a:off x="381000" y="6324600"/>
            <a:ext cx="7073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a:latin typeface="Times New Roman" panose="02020603050405020304" pitchFamily="18" charset="0"/>
              </a:rPr>
              <a:t>pI is the pH at which the molecules have zero net charge</a:t>
            </a:r>
          </a:p>
        </p:txBody>
      </p:sp>
      <p:sp>
        <p:nvSpPr>
          <p:cNvPr id="65541" name="AutoShape 5"/>
          <p:cNvSpPr>
            <a:spLocks/>
          </p:cNvSpPr>
          <p:nvPr/>
        </p:nvSpPr>
        <p:spPr bwMode="auto">
          <a:xfrm>
            <a:off x="6853238" y="4343400"/>
            <a:ext cx="1833562" cy="1293813"/>
          </a:xfrm>
          <a:prstGeom prst="accentCallout1">
            <a:avLst>
              <a:gd name="adj1" fmla="val 8833"/>
              <a:gd name="adj2" fmla="val -4157"/>
              <a:gd name="adj3" fmla="val 55949"/>
              <a:gd name="adj4" fmla="val -105801"/>
            </a:avLst>
          </a:prstGeom>
          <a:solidFill>
            <a:schemeClr val="accent1"/>
          </a:solidFill>
          <a:ln w="28575">
            <a:solidFill>
              <a:srgbClr val="FF33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a:solidFill>
                  <a:srgbClr val="FF3300"/>
                </a:solidFill>
                <a:latin typeface="Times New Roman" panose="02020603050405020304" pitchFamily="18" charset="0"/>
              </a:rPr>
              <a:t>Minimum when pH =pI</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37592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 Box 3"/>
          <p:cNvSpPr txBox="1">
            <a:spLocks noChangeArrowheads="1"/>
          </p:cNvSpPr>
          <p:nvPr/>
        </p:nvSpPr>
        <p:spPr bwMode="auto">
          <a:xfrm>
            <a:off x="4343400" y="457200"/>
            <a:ext cx="4648200"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2400" b="1"/>
              <a:t>Anfinsen</a:t>
            </a:r>
            <a:r>
              <a:rPr lang="en-US" altLang="en-US" sz="2400"/>
              <a:t> (1950): denaturation by reduction and unfolding of  ribonuclease is reversible. </a:t>
            </a:r>
          </a:p>
          <a:p>
            <a:pPr>
              <a:spcBef>
                <a:spcPct val="50000"/>
              </a:spcBef>
              <a:buFontTx/>
              <a:buNone/>
            </a:pPr>
            <a:endParaRPr lang="en-US" altLang="en-US" sz="2400"/>
          </a:p>
          <a:p>
            <a:pPr>
              <a:spcBef>
                <a:spcPct val="50000"/>
              </a:spcBef>
              <a:buFontTx/>
              <a:buNone/>
            </a:pPr>
            <a:r>
              <a:rPr lang="en-US" altLang="en-US" sz="2400"/>
              <a:t>The native folding of a protein is determined by the primary structure.</a:t>
            </a:r>
          </a:p>
          <a:p>
            <a:pPr>
              <a:spcBef>
                <a:spcPct val="50000"/>
              </a:spcBef>
              <a:buFontTx/>
              <a:buNone/>
            </a:pPr>
            <a:endParaRPr lang="en-US" altLang="en-US" sz="2400"/>
          </a:p>
          <a:p>
            <a:pPr>
              <a:spcBef>
                <a:spcPct val="50000"/>
              </a:spcBef>
              <a:buFontTx/>
              <a:buNone/>
            </a:pPr>
            <a:r>
              <a:rPr lang="en-US" altLang="en-US" sz="2400"/>
              <a:t>Folding of proteins is often</a:t>
            </a:r>
            <a:br>
              <a:rPr lang="en-US" altLang="en-US" sz="2400"/>
            </a:br>
            <a:r>
              <a:rPr lang="en-US" altLang="en-US" sz="2400"/>
              <a:t>assisted by chaperonins</a:t>
            </a:r>
            <a:br>
              <a:rPr lang="en-US" altLang="en-US" sz="2400"/>
            </a:br>
            <a:r>
              <a:rPr lang="en-US" altLang="en-US" sz="2400"/>
              <a:t>(protein complexes); </a:t>
            </a:r>
            <a:br>
              <a:rPr lang="en-US" altLang="en-US" sz="2400"/>
            </a:br>
            <a:r>
              <a:rPr lang="en-US" altLang="en-US" sz="2400"/>
              <a:t>see fig 4.29.</a:t>
            </a:r>
          </a:p>
          <a:p>
            <a:pPr>
              <a:spcBef>
                <a:spcPct val="50000"/>
              </a:spcBef>
              <a:buFontTx/>
              <a:buNone/>
            </a:pPr>
            <a:endParaRPr lang="en-US" altLang="en-US" sz="2400"/>
          </a:p>
          <a:p>
            <a:pPr>
              <a:spcBef>
                <a:spcPct val="50000"/>
              </a:spcBef>
              <a:buFontTx/>
              <a:buNone/>
            </a:pPr>
            <a:r>
              <a:rPr lang="en-US" altLang="en-US" sz="1600"/>
              <a:t>(Lehn. fig 4-27)</a:t>
            </a:r>
            <a:endParaRPr lang="en-GB" altLang="en-US"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628775"/>
            <a:ext cx="58674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Text Box 3"/>
          <p:cNvSpPr txBox="1">
            <a:spLocks noChangeArrowheads="1"/>
          </p:cNvSpPr>
          <p:nvPr/>
        </p:nvSpPr>
        <p:spPr bwMode="auto">
          <a:xfrm>
            <a:off x="395288" y="5157788"/>
            <a:ext cx="8748712"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nl-NL" altLang="en-US" sz="2400"/>
              <a:t>Vochtige warmte: </a:t>
            </a:r>
            <a:r>
              <a:rPr lang="nl-NL" altLang="en-US" sz="2400">
                <a:sym typeface="Symbol" panose="05050102010706020507" pitchFamily="18" charset="2"/>
              </a:rPr>
              <a:t></a:t>
            </a:r>
            <a:r>
              <a:rPr lang="nl-NL" altLang="en-US" sz="2400"/>
              <a:t>-keratine in haren gaat van </a:t>
            </a:r>
            <a:br>
              <a:rPr lang="nl-NL" altLang="en-US" sz="2400"/>
            </a:br>
            <a:r>
              <a:rPr lang="nl-NL" altLang="en-US" sz="2400"/>
              <a:t>                                              </a:t>
            </a:r>
            <a:r>
              <a:rPr lang="nl-NL" altLang="en-US" sz="2400">
                <a:sym typeface="Symbol" panose="05050102010706020507" pitchFamily="18" charset="2"/>
              </a:rPr>
              <a:t></a:t>
            </a:r>
            <a:r>
              <a:rPr lang="nl-NL" altLang="en-US" sz="2400"/>
              <a:t>–helix naar </a:t>
            </a:r>
            <a:r>
              <a:rPr lang="nl-NL" altLang="en-US" sz="2400">
                <a:sym typeface="Symbol" panose="05050102010706020507" pitchFamily="18" charset="2"/>
              </a:rPr>
              <a:t></a:t>
            </a:r>
            <a:r>
              <a:rPr lang="nl-NL" altLang="en-US" sz="2400"/>
              <a:t>–sheet conformatie. </a:t>
            </a:r>
            <a:br>
              <a:rPr lang="nl-NL" altLang="en-US" sz="2400"/>
            </a:br>
            <a:r>
              <a:rPr lang="nl-NL" altLang="en-US" sz="2400"/>
              <a:t>Reduceren, krullen zetten, oxideren en afkoelen.</a:t>
            </a:r>
          </a:p>
          <a:p>
            <a:pPr>
              <a:spcBef>
                <a:spcPct val="50000"/>
              </a:spcBef>
              <a:buFontTx/>
              <a:buNone/>
            </a:pPr>
            <a:r>
              <a:rPr lang="nl-NL" altLang="en-US" sz="1400"/>
              <a:t>(Lehn fig 4-11 and box 4-2)</a:t>
            </a:r>
          </a:p>
        </p:txBody>
      </p:sp>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98825"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650" y="2133600"/>
            <a:ext cx="6969125" cy="460375"/>
          </a:xfrm>
          <a:prstGeom prst="rect">
            <a:avLst/>
          </a:prstGeom>
          <a:noFill/>
        </p:spPr>
        <p:txBody>
          <a:bodyPr wrap="none">
            <a:spAutoFit/>
          </a:bodyPr>
          <a:lstStyle/>
          <a:p>
            <a:pPr>
              <a:defRPr/>
            </a:pPr>
            <a:r>
              <a:rPr lang="en-US" dirty="0">
                <a:latin typeface="+mn-lt"/>
              </a:rPr>
              <a:t>https://www.youtube.com/watch?v=SMNlfNJKdRc</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el 3"/>
          <p:cNvSpPr>
            <a:spLocks noGrp="1"/>
          </p:cNvSpPr>
          <p:nvPr>
            <p:ph type="title" idx="4294967295"/>
          </p:nvPr>
        </p:nvSpPr>
        <p:spPr>
          <a:xfrm>
            <a:off x="381000" y="274638"/>
            <a:ext cx="8305800" cy="487362"/>
          </a:xfrm>
        </p:spPr>
        <p:txBody>
          <a:bodyPr/>
          <a:lstStyle/>
          <a:p>
            <a:pPr algn="l" eaLnBrk="1" hangingPunct="1"/>
            <a:r>
              <a:rPr lang="nl-NL" altLang="en-US" sz="2000" smtClean="0"/>
              <a:t>Where do all these beautiful figures originate from ?</a:t>
            </a:r>
          </a:p>
        </p:txBody>
      </p:sp>
      <p:sp>
        <p:nvSpPr>
          <p:cNvPr id="75779" name="Tijdelijke aanduiding voor inhoud 4"/>
          <p:cNvSpPr>
            <a:spLocks noGrp="1"/>
          </p:cNvSpPr>
          <p:nvPr>
            <p:ph idx="4294967295"/>
          </p:nvPr>
        </p:nvSpPr>
        <p:spPr>
          <a:xfrm>
            <a:off x="457200" y="990600"/>
            <a:ext cx="8229600" cy="5562600"/>
          </a:xfrm>
        </p:spPr>
        <p:txBody>
          <a:bodyPr/>
          <a:lstStyle/>
          <a:p>
            <a:pPr eaLnBrk="1" hangingPunct="1">
              <a:buFontTx/>
              <a:buNone/>
            </a:pPr>
            <a:r>
              <a:rPr lang="nl-NL" altLang="en-US" sz="1800" smtClean="0"/>
              <a:t>Most figures originate from the book you posses;</a:t>
            </a:r>
          </a:p>
          <a:p>
            <a:pPr eaLnBrk="1" hangingPunct="1">
              <a:buFontTx/>
              <a:buNone/>
            </a:pPr>
            <a:endParaRPr lang="nl-NL" altLang="en-US" sz="1800" smtClean="0"/>
          </a:p>
          <a:p>
            <a:pPr eaLnBrk="1" hangingPunct="1">
              <a:buFontTx/>
              <a:buNone/>
            </a:pPr>
            <a:r>
              <a:rPr lang="nl-NL" altLang="en-US" sz="1800" b="1" smtClean="0"/>
              <a:t>Lehninger</a:t>
            </a:r>
            <a:r>
              <a:rPr lang="nl-NL" altLang="en-US" sz="1800" smtClean="0"/>
              <a:t>,  Principles of Biochemistry, W.H. Freeman and Company,</a:t>
            </a:r>
          </a:p>
          <a:p>
            <a:pPr eaLnBrk="1" hangingPunct="1">
              <a:buFontTx/>
              <a:buNone/>
            </a:pPr>
            <a:r>
              <a:rPr lang="nl-NL" altLang="en-US" sz="1800" smtClean="0"/>
              <a:t> 4</a:t>
            </a:r>
            <a:r>
              <a:rPr lang="nl-NL" altLang="en-US" sz="1800" baseline="30000" smtClean="0"/>
              <a:t>e </a:t>
            </a:r>
            <a:r>
              <a:rPr lang="nl-NL" altLang="en-US" sz="1800" smtClean="0"/>
              <a:t> and 5</a:t>
            </a:r>
            <a:r>
              <a:rPr lang="nl-NL" altLang="en-US" sz="1800" baseline="30000" smtClean="0"/>
              <a:t>e</a:t>
            </a:r>
            <a:r>
              <a:rPr lang="nl-NL" altLang="en-US" sz="1800" smtClean="0"/>
              <a:t>:</a:t>
            </a:r>
            <a:r>
              <a:rPr lang="nl-NL" altLang="en-US" sz="2000" smtClean="0"/>
              <a:t> </a:t>
            </a:r>
            <a:r>
              <a:rPr lang="nl-NL" altLang="en-US" sz="1600" smtClean="0"/>
              <a:t>in slides 6 (fig 4.7), 9 (fig 4-8), 10 (fig 4-10), 11 (table 4-2), 19 (fig 4-21),</a:t>
            </a:r>
          </a:p>
          <a:p>
            <a:pPr eaLnBrk="1" hangingPunct="1">
              <a:buFontTx/>
              <a:buNone/>
            </a:pPr>
            <a:r>
              <a:rPr lang="nl-NL" altLang="en-US" sz="1600" smtClean="0"/>
              <a:t> 37 (fig 4-27), 38 (fig 4-11 and Box 4-2)    </a:t>
            </a:r>
          </a:p>
          <a:p>
            <a:pPr eaLnBrk="1" hangingPunct="1">
              <a:buFontTx/>
              <a:buNone/>
            </a:pPr>
            <a:endParaRPr lang="nl-NL" altLang="en-US" sz="1600" smtClean="0"/>
          </a:p>
          <a:p>
            <a:pPr eaLnBrk="1" hangingPunct="1">
              <a:buFontTx/>
              <a:buNone/>
            </a:pPr>
            <a:r>
              <a:rPr lang="nl-NL" altLang="en-US" sz="1800" b="1" smtClean="0"/>
              <a:t>Horton</a:t>
            </a:r>
            <a:r>
              <a:rPr lang="nl-NL" altLang="en-US" sz="1800" smtClean="0"/>
              <a:t> a.o., Principles  of Biochemistry, Prentice Hall (Pearson Education),</a:t>
            </a:r>
          </a:p>
          <a:p>
            <a:pPr eaLnBrk="1" hangingPunct="1">
              <a:buFontTx/>
              <a:buNone/>
            </a:pPr>
            <a:r>
              <a:rPr lang="nl-NL" altLang="en-US" sz="1800" smtClean="0"/>
              <a:t>3</a:t>
            </a:r>
            <a:r>
              <a:rPr lang="nl-NL" altLang="en-US" sz="1800" baseline="30000" smtClean="0"/>
              <a:t>e</a:t>
            </a:r>
            <a:r>
              <a:rPr lang="nl-NL" altLang="en-US" sz="1800" smtClean="0"/>
              <a:t> edition:</a:t>
            </a:r>
            <a:r>
              <a:rPr lang="nl-NL" altLang="en-US" sz="1600" smtClean="0"/>
              <a:t> in slides 28 (table 4.1),</a:t>
            </a:r>
            <a:r>
              <a:rPr lang="nl-NL" altLang="en-US" sz="1800" smtClean="0"/>
              <a:t> </a:t>
            </a:r>
            <a:r>
              <a:rPr lang="nl-NL" altLang="en-US" sz="1600" smtClean="0"/>
              <a:t>7 (fig 4.16), 15 (fig 4.23), 18 (fig 4.19), 21 (fig 4.1), </a:t>
            </a:r>
          </a:p>
          <a:p>
            <a:pPr eaLnBrk="1" hangingPunct="1">
              <a:buFontTx/>
              <a:buNone/>
            </a:pPr>
            <a:endParaRPr lang="nl-NL" altLang="en-US" sz="1600" smtClean="0"/>
          </a:p>
          <a:p>
            <a:pPr eaLnBrk="1" hangingPunct="1">
              <a:buFontTx/>
              <a:buNone/>
            </a:pPr>
            <a:r>
              <a:rPr lang="nl-NL" altLang="en-US" sz="1800" b="1" smtClean="0"/>
              <a:t>Meisenberg</a:t>
            </a:r>
            <a:r>
              <a:rPr lang="nl-NL" altLang="en-US" sz="1800" smtClean="0"/>
              <a:t> a.o., Principles of Medical Biochemistry, Mosby (Elsevier),</a:t>
            </a:r>
          </a:p>
          <a:p>
            <a:pPr eaLnBrk="1" hangingPunct="1">
              <a:buFontTx/>
              <a:buNone/>
            </a:pPr>
            <a:r>
              <a:rPr lang="nl-NL" altLang="en-US" sz="1800" smtClean="0"/>
              <a:t>2</a:t>
            </a:r>
            <a:r>
              <a:rPr lang="nl-NL" altLang="en-US" sz="1800" baseline="30000" smtClean="0"/>
              <a:t>e</a:t>
            </a:r>
            <a:r>
              <a:rPr lang="nl-NL" altLang="en-US" sz="1800" smtClean="0"/>
              <a:t> edition:</a:t>
            </a:r>
            <a:r>
              <a:rPr lang="nl-NL" altLang="en-US" sz="2000" smtClean="0"/>
              <a:t> </a:t>
            </a:r>
            <a:r>
              <a:rPr lang="nl-NL" altLang="en-US" sz="1600" smtClean="0"/>
              <a:t>in slide 36 (fig 2.11).</a:t>
            </a:r>
            <a:endParaRPr lang="nl-NL" altLang="en-US" sz="2000" smtClean="0"/>
          </a:p>
          <a:p>
            <a:pPr eaLnBrk="1" hangingPunct="1">
              <a:buFontTx/>
              <a:buNone/>
            </a:pPr>
            <a:endParaRPr lang="nl-NL" altLang="en-US" sz="2000" smtClean="0"/>
          </a:p>
          <a:p>
            <a:pPr eaLnBrk="1" hangingPunct="1">
              <a:buFontTx/>
              <a:buNone/>
            </a:pPr>
            <a:r>
              <a:rPr lang="nl-NL" altLang="en-US" sz="1800" b="1" smtClean="0"/>
              <a:t>Campbell</a:t>
            </a:r>
            <a:r>
              <a:rPr lang="nl-NL" altLang="en-US" sz="1800" smtClean="0"/>
              <a:t> a.o., Biology, Pearson International Edition, 8</a:t>
            </a:r>
            <a:r>
              <a:rPr lang="nl-NL" altLang="en-US" sz="1800" baseline="30000" smtClean="0"/>
              <a:t>e</a:t>
            </a:r>
            <a:r>
              <a:rPr lang="nl-NL" altLang="en-US" sz="1800" smtClean="0"/>
              <a:t> edition:</a:t>
            </a:r>
          </a:p>
          <a:p>
            <a:pPr eaLnBrk="1" hangingPunct="1">
              <a:buFontTx/>
              <a:buNone/>
            </a:pPr>
            <a:r>
              <a:rPr lang="nl-NL" altLang="en-US" sz="1600" smtClean="0"/>
              <a:t>in slides 3 (fig 5.21), 8 (fig 5.21), 23 (fig 17.12), 27 (fig 5.21), 32 (fig 5.23), </a:t>
            </a:r>
          </a:p>
          <a:p>
            <a:pPr eaLnBrk="1" hangingPunct="1">
              <a:buFontTx/>
              <a:buNone/>
            </a:pPr>
            <a:endParaRPr lang="nl-NL" altLang="en-US" sz="1600" smtClean="0"/>
          </a:p>
          <a:p>
            <a:pPr eaLnBrk="1" hangingPunct="1">
              <a:buFontTx/>
              <a:buNone/>
            </a:pPr>
            <a:r>
              <a:rPr lang="nl-NL" altLang="en-US" sz="1800" b="1" smtClean="0"/>
              <a:t>Stryer</a:t>
            </a:r>
            <a:r>
              <a:rPr lang="nl-NL" altLang="en-US" sz="1800" smtClean="0"/>
              <a:t> and Berg a.o., Biochemistry, W.H. Freeman and Company,</a:t>
            </a:r>
          </a:p>
          <a:p>
            <a:pPr eaLnBrk="1" hangingPunct="1">
              <a:buFontTx/>
              <a:buNone/>
            </a:pPr>
            <a:r>
              <a:rPr lang="nl-NL" altLang="en-US" sz="1800" smtClean="0"/>
              <a:t>5</a:t>
            </a:r>
            <a:r>
              <a:rPr lang="nl-NL" altLang="en-US" sz="1800" baseline="30000" smtClean="0"/>
              <a:t>e</a:t>
            </a:r>
            <a:r>
              <a:rPr lang="nl-NL" altLang="en-US" sz="1800" smtClean="0"/>
              <a:t> </a:t>
            </a:r>
            <a:r>
              <a:rPr lang="nl-NL" altLang="en-US" sz="1600" smtClean="0"/>
              <a:t>edition: in slides 2 (fig 3.30), 20 (fig 3.43 and 3.60), 29 (fig 3.48), </a:t>
            </a:r>
          </a:p>
          <a:p>
            <a:pPr eaLnBrk="1" hangingPunct="1">
              <a:buFontTx/>
              <a:buNone/>
            </a:pPr>
            <a:endParaRPr lang="nl-NL" altLang="en-US" sz="200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ctrTitle"/>
          </p:nvPr>
        </p:nvSpPr>
        <p:spPr>
          <a:xfrm>
            <a:off x="1158480" y="0"/>
            <a:ext cx="4236244" cy="304800"/>
          </a:xfrm>
          <a:extLst>
            <a:ext uri="{91240B29-F687-4F45-9708-019B960494DF}">
              <a14:hiddenLine xmlns:a14="http://schemas.microsoft.com/office/drawing/2010/main" w="3175">
                <a:solidFill>
                  <a:srgbClr val="000000"/>
                </a:solidFill>
                <a:miter lim="800000"/>
                <a:headEnd/>
                <a:tailEnd/>
              </a14:hiddenLine>
            </a:ext>
          </a:extLst>
        </p:spPr>
        <p:txBody>
          <a:bodyPr anchor="t"/>
          <a:lstStyle/>
          <a:p>
            <a:pPr algn="l" eaLnBrk="1" hangingPunct="1"/>
            <a:r>
              <a:rPr lang="en-US" altLang="nl-NL" sz="1200"/>
              <a:t>Figure 5.16</a:t>
            </a:r>
          </a:p>
        </p:txBody>
      </p:sp>
      <p:sp>
        <p:nvSpPr>
          <p:cNvPr id="40964" name="Text Box 31"/>
          <p:cNvSpPr txBox="1">
            <a:spLocks noChangeArrowheads="1"/>
          </p:cNvSpPr>
          <p:nvPr/>
        </p:nvSpPr>
        <p:spPr bwMode="auto">
          <a:xfrm>
            <a:off x="1407320" y="5311775"/>
            <a:ext cx="1569244"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5000"/>
              </a:lnSpc>
              <a:spcBef>
                <a:spcPct val="0"/>
              </a:spcBef>
              <a:buFontTx/>
              <a:buNone/>
            </a:pPr>
            <a:r>
              <a:rPr lang="en-US" altLang="nl-NL" sz="1800" b="1" dirty="0">
                <a:solidFill>
                  <a:srgbClr val="000000"/>
                </a:solidFill>
                <a:ea typeface="ＭＳ Ｐゴシック" pitchFamily="34" charset="-128"/>
              </a:rPr>
              <a:t>(</a:t>
            </a:r>
            <a:r>
              <a:rPr lang="en-US" altLang="nl-NL" sz="1600" b="1" dirty="0">
                <a:solidFill>
                  <a:srgbClr val="000000"/>
                </a:solidFill>
                <a:ea typeface="ＭＳ Ｐゴシック" pitchFamily="34" charset="-128"/>
              </a:rPr>
              <a:t>a) A ribbon model</a:t>
            </a:r>
          </a:p>
        </p:txBody>
      </p:sp>
      <p:sp>
        <p:nvSpPr>
          <p:cNvPr id="40965" name="Text Box 31"/>
          <p:cNvSpPr txBox="1">
            <a:spLocks noChangeArrowheads="1"/>
          </p:cNvSpPr>
          <p:nvPr/>
        </p:nvSpPr>
        <p:spPr bwMode="auto">
          <a:xfrm>
            <a:off x="3517107" y="5311775"/>
            <a:ext cx="207526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5000"/>
              </a:lnSpc>
              <a:spcBef>
                <a:spcPct val="0"/>
              </a:spcBef>
              <a:buFontTx/>
              <a:buNone/>
            </a:pPr>
            <a:r>
              <a:rPr lang="en-US" altLang="nl-NL" sz="1600" b="1" dirty="0">
                <a:solidFill>
                  <a:srgbClr val="000000"/>
                </a:solidFill>
                <a:ea typeface="ＭＳ Ｐゴシック" pitchFamily="34" charset="-128"/>
              </a:rPr>
              <a:t>(b) A space-filling model</a:t>
            </a:r>
          </a:p>
        </p:txBody>
      </p:sp>
      <p:sp>
        <p:nvSpPr>
          <p:cNvPr id="40966" name="Text Box 31"/>
          <p:cNvSpPr txBox="1">
            <a:spLocks noChangeArrowheads="1"/>
          </p:cNvSpPr>
          <p:nvPr/>
        </p:nvSpPr>
        <p:spPr bwMode="auto">
          <a:xfrm>
            <a:off x="5693570" y="5311775"/>
            <a:ext cx="207526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5000"/>
              </a:lnSpc>
              <a:spcBef>
                <a:spcPct val="0"/>
              </a:spcBef>
              <a:buFontTx/>
              <a:buNone/>
            </a:pPr>
            <a:r>
              <a:rPr lang="en-US" altLang="nl-NL" sz="1600" b="1" dirty="0">
                <a:solidFill>
                  <a:srgbClr val="000000"/>
                </a:solidFill>
                <a:ea typeface="ＭＳ Ｐゴシック" pitchFamily="34" charset="-128"/>
              </a:rPr>
              <a:t>(c) A wireframe model</a:t>
            </a:r>
          </a:p>
        </p:txBody>
      </p:sp>
      <p:sp>
        <p:nvSpPr>
          <p:cNvPr id="40967" name="Text Box 31"/>
          <p:cNvSpPr txBox="1">
            <a:spLocks noChangeArrowheads="1"/>
          </p:cNvSpPr>
          <p:nvPr/>
        </p:nvSpPr>
        <p:spPr bwMode="auto">
          <a:xfrm>
            <a:off x="2181226" y="2390775"/>
            <a:ext cx="692944"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5000"/>
              </a:lnSpc>
              <a:spcBef>
                <a:spcPct val="0"/>
              </a:spcBef>
              <a:buFontTx/>
              <a:buNone/>
            </a:pPr>
            <a:r>
              <a:rPr lang="en-US" altLang="nl-NL" sz="1800" b="1">
                <a:solidFill>
                  <a:srgbClr val="FFFFFF"/>
                </a:solidFill>
                <a:ea typeface="ＭＳ Ｐゴシック" pitchFamily="34" charset="-128"/>
              </a:rPr>
              <a:t>Groove</a:t>
            </a:r>
          </a:p>
        </p:txBody>
      </p:sp>
      <p:sp>
        <p:nvSpPr>
          <p:cNvPr id="40968" name="Text Box 31"/>
          <p:cNvSpPr txBox="1">
            <a:spLocks noChangeArrowheads="1"/>
          </p:cNvSpPr>
          <p:nvPr/>
        </p:nvSpPr>
        <p:spPr bwMode="auto">
          <a:xfrm>
            <a:off x="4649392" y="2212975"/>
            <a:ext cx="692944"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5000"/>
              </a:lnSpc>
              <a:spcBef>
                <a:spcPct val="0"/>
              </a:spcBef>
              <a:buFontTx/>
              <a:buNone/>
            </a:pPr>
            <a:r>
              <a:rPr lang="en-US" altLang="nl-NL" sz="1800" b="1">
                <a:solidFill>
                  <a:srgbClr val="FFFFFF"/>
                </a:solidFill>
                <a:ea typeface="ＭＳ Ｐゴシック" pitchFamily="34" charset="-128"/>
              </a:rPr>
              <a:t>Groove</a:t>
            </a:r>
          </a:p>
        </p:txBody>
      </p:sp>
      <p:sp>
        <p:nvSpPr>
          <p:cNvPr id="40969" name="Text Box 31"/>
          <p:cNvSpPr txBox="1">
            <a:spLocks noChangeArrowheads="1"/>
          </p:cNvSpPr>
          <p:nvPr/>
        </p:nvSpPr>
        <p:spPr bwMode="auto">
          <a:xfrm>
            <a:off x="6644879" y="1536702"/>
            <a:ext cx="770334"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5000"/>
              </a:lnSpc>
              <a:spcBef>
                <a:spcPct val="0"/>
              </a:spcBef>
              <a:buFontTx/>
              <a:buNone/>
            </a:pPr>
            <a:r>
              <a:rPr lang="en-US" altLang="nl-NL" sz="1800" b="1">
                <a:solidFill>
                  <a:srgbClr val="FFFFFF"/>
                </a:solidFill>
                <a:ea typeface="ＭＳ Ｐゴシック" pitchFamily="34" charset="-128"/>
              </a:rPr>
              <a:t>Target</a:t>
            </a:r>
          </a:p>
          <a:p>
            <a:pPr>
              <a:lnSpc>
                <a:spcPct val="95000"/>
              </a:lnSpc>
              <a:spcBef>
                <a:spcPct val="0"/>
              </a:spcBef>
              <a:buFontTx/>
              <a:buNone/>
            </a:pPr>
            <a:r>
              <a:rPr lang="en-US" altLang="nl-NL" sz="1800" b="1">
                <a:solidFill>
                  <a:srgbClr val="FFFFFF"/>
                </a:solidFill>
                <a:ea typeface="ＭＳ Ｐゴシック" pitchFamily="34" charset="-128"/>
              </a:rPr>
              <a:t>molecule</a:t>
            </a:r>
          </a:p>
        </p:txBody>
      </p:sp>
      <p:cxnSp>
        <p:nvCxnSpPr>
          <p:cNvPr id="40970" name="Straight Connector 3"/>
          <p:cNvCxnSpPr>
            <a:cxnSpLocks noChangeShapeType="1"/>
          </p:cNvCxnSpPr>
          <p:nvPr/>
        </p:nvCxnSpPr>
        <p:spPr bwMode="auto">
          <a:xfrm>
            <a:off x="6855619" y="2047875"/>
            <a:ext cx="0" cy="146050"/>
          </a:xfrm>
          <a:prstGeom prst="line">
            <a:avLst/>
          </a:prstGeom>
          <a:no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850031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457200" y="274638"/>
            <a:ext cx="8229600" cy="258762"/>
          </a:xfrm>
        </p:spPr>
        <p:txBody>
          <a:bodyPr/>
          <a:lstStyle/>
          <a:p>
            <a:endParaRPr lang="en-US" altLang="en-US" sz="800" smtClean="0"/>
          </a:p>
        </p:txBody>
      </p:sp>
      <p:sp>
        <p:nvSpPr>
          <p:cNvPr id="76803" name="Rectangle 3"/>
          <p:cNvSpPr>
            <a:spLocks noGrp="1" noChangeArrowheads="1"/>
          </p:cNvSpPr>
          <p:nvPr>
            <p:ph type="body" idx="4294967295"/>
          </p:nvPr>
        </p:nvSpPr>
        <p:spPr>
          <a:xfrm>
            <a:off x="457200" y="914400"/>
            <a:ext cx="8229600" cy="5211763"/>
          </a:xfrm>
        </p:spPr>
        <p:txBody>
          <a:bodyPr/>
          <a:lstStyle/>
          <a:p>
            <a:pPr>
              <a:buFontTx/>
              <a:buNone/>
            </a:pPr>
            <a:r>
              <a:rPr lang="nl-NL" altLang="en-US" sz="1800" b="1" smtClean="0"/>
              <a:t>Brock, </a:t>
            </a:r>
            <a:r>
              <a:rPr lang="nl-NL" altLang="en-US" sz="1800" smtClean="0"/>
              <a:t>Biology of Microorganisms, Pearson 11</a:t>
            </a:r>
            <a:r>
              <a:rPr lang="nl-NL" altLang="en-US" sz="1800" baseline="30000" smtClean="0"/>
              <a:t>e</a:t>
            </a:r>
            <a:r>
              <a:rPr lang="nl-NL" altLang="en-US" sz="1800" smtClean="0"/>
              <a:t> edition: </a:t>
            </a:r>
            <a:r>
              <a:rPr lang="nl-NL" altLang="en-US" sz="1600" smtClean="0"/>
              <a:t>in slides 4 (fig 3.16),</a:t>
            </a:r>
          </a:p>
          <a:p>
            <a:pPr>
              <a:buFontTx/>
              <a:buNone/>
            </a:pPr>
            <a:r>
              <a:rPr lang="nl-NL" altLang="en-US" sz="1600" smtClean="0"/>
              <a:t>5 (fig.16), 33 (fig 3.19)</a:t>
            </a:r>
          </a:p>
          <a:p>
            <a:pPr>
              <a:buFontTx/>
              <a:buNone/>
            </a:pPr>
            <a:endParaRPr lang="nl-NL" altLang="en-US" sz="1600" smtClean="0"/>
          </a:p>
          <a:p>
            <a:pPr eaLnBrk="1" hangingPunct="1">
              <a:buFontTx/>
              <a:buNone/>
            </a:pPr>
            <a:r>
              <a:rPr lang="nl-NL" altLang="en-US" sz="1800" b="1" smtClean="0"/>
              <a:t>Dow</a:t>
            </a:r>
            <a:r>
              <a:rPr lang="nl-NL" altLang="en-US" sz="1800" smtClean="0"/>
              <a:t> a.o., Biochemistry, Addison-Wesley, 1</a:t>
            </a:r>
            <a:r>
              <a:rPr lang="nl-NL" altLang="en-US" sz="1800" baseline="30000" smtClean="0"/>
              <a:t>e</a:t>
            </a:r>
            <a:r>
              <a:rPr lang="nl-NL" altLang="en-US" sz="1800" smtClean="0"/>
              <a:t> edition:</a:t>
            </a:r>
            <a:r>
              <a:rPr lang="nl-NL" altLang="en-US" sz="1600" smtClean="0"/>
              <a:t> in slides 16 (fig 4.8), </a:t>
            </a:r>
          </a:p>
          <a:p>
            <a:pPr eaLnBrk="1" hangingPunct="1">
              <a:buFontTx/>
              <a:buNone/>
            </a:pPr>
            <a:r>
              <a:rPr lang="nl-NL" altLang="en-US" sz="1600" smtClean="0"/>
              <a:t>22 (fig 4.7)</a:t>
            </a:r>
            <a:r>
              <a:rPr lang="nl-NL" altLang="en-US" sz="2000" smtClean="0"/>
              <a:t> </a:t>
            </a:r>
          </a:p>
          <a:p>
            <a:pPr eaLnBrk="1" hangingPunct="1">
              <a:buFontTx/>
              <a:buNone/>
            </a:pPr>
            <a:endParaRPr lang="nl-NL" altLang="en-US" sz="2000" smtClean="0"/>
          </a:p>
          <a:p>
            <a:pPr eaLnBrk="1" hangingPunct="1">
              <a:buFontTx/>
              <a:buNone/>
            </a:pPr>
            <a:r>
              <a:rPr lang="nl-NL" altLang="en-US" sz="1800" b="1" smtClean="0"/>
              <a:t>Braam, </a:t>
            </a:r>
            <a:r>
              <a:rPr lang="nl-NL" altLang="en-US" sz="1800" smtClean="0"/>
              <a:t>Biochemische werkwijzen: </a:t>
            </a:r>
            <a:r>
              <a:rPr lang="nl-NL" altLang="en-US" sz="1600" smtClean="0"/>
              <a:t>in slides 33 (fig 4.3 and 4.4), 34 (fig 5.2 and 5.3),</a:t>
            </a:r>
            <a:endParaRPr lang="nl-NL" altLang="en-US" sz="1800" smtClean="0"/>
          </a:p>
          <a:p>
            <a:pPr>
              <a:buFontTx/>
              <a:buNone/>
            </a:pPr>
            <a:endParaRPr lang="nl-NL" altLang="en-US" sz="180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1"/>
          <p:cNvSpPr>
            <a:spLocks noGrp="1"/>
          </p:cNvSpPr>
          <p:nvPr>
            <p:ph type="title"/>
          </p:nvPr>
        </p:nvSpPr>
        <p:spPr>
          <a:xfrm>
            <a:off x="685800" y="0"/>
            <a:ext cx="7772400" cy="1143000"/>
          </a:xfrm>
        </p:spPr>
        <p:txBody>
          <a:bodyPr/>
          <a:lstStyle/>
          <a:p>
            <a:r>
              <a:rPr lang="nl-NL" altLang="nl-NL" smtClean="0"/>
              <a:t>Primaire structuur</a:t>
            </a:r>
          </a:p>
        </p:txBody>
      </p:sp>
      <p:sp>
        <p:nvSpPr>
          <p:cNvPr id="13315" name="Tijdelijke aanduiding voor inhoud 2"/>
          <p:cNvSpPr>
            <a:spLocks noGrp="1"/>
          </p:cNvSpPr>
          <p:nvPr>
            <p:ph idx="1"/>
          </p:nvPr>
        </p:nvSpPr>
        <p:spPr>
          <a:xfrm>
            <a:off x="523875" y="1055688"/>
            <a:ext cx="7772400" cy="4114800"/>
          </a:xfrm>
        </p:spPr>
        <p:txBody>
          <a:bodyPr/>
          <a:lstStyle/>
          <a:p>
            <a:r>
              <a:rPr lang="nl-NL" altLang="nl-NL" smtClean="0"/>
              <a:t>Unieke sequentie van aminozuren</a:t>
            </a:r>
          </a:p>
          <a:p>
            <a:r>
              <a:rPr lang="nl-NL" altLang="nl-NL" smtClean="0"/>
              <a:t>Peptidebindingen</a:t>
            </a:r>
          </a:p>
          <a:p>
            <a:r>
              <a:rPr lang="nl-NL" altLang="nl-NL" smtClean="0"/>
              <a:t>N-terminus (aminogroep)</a:t>
            </a:r>
          </a:p>
          <a:p>
            <a:r>
              <a:rPr lang="nl-NL" altLang="nl-NL" smtClean="0"/>
              <a:t>C-terminus (carboxylgroep)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ctrTitle"/>
          </p:nvPr>
        </p:nvSpPr>
        <p:spPr>
          <a:xfrm>
            <a:off x="1158480" y="0"/>
            <a:ext cx="4236244" cy="304800"/>
          </a:xfrm>
          <a:extLst>
            <a:ext uri="{91240B29-F687-4F45-9708-019B960494DF}">
              <a14:hiddenLine xmlns:a14="http://schemas.microsoft.com/office/drawing/2010/main" w="3175">
                <a:solidFill>
                  <a:srgbClr val="000000"/>
                </a:solidFill>
                <a:miter lim="800000"/>
                <a:headEnd/>
                <a:tailEnd/>
              </a14:hiddenLine>
            </a:ext>
          </a:extLst>
        </p:spPr>
        <p:txBody>
          <a:bodyPr anchor="t"/>
          <a:lstStyle/>
          <a:p>
            <a:pPr algn="l" eaLnBrk="1" hangingPunct="1"/>
            <a:r>
              <a:rPr lang="en-US" altLang="nl-NL" sz="1200"/>
              <a:t>Figure 5.15</a:t>
            </a:r>
          </a:p>
        </p:txBody>
      </p:sp>
    </p:spTree>
    <p:extLst>
      <p:ext uri="{BB962C8B-B14F-4D97-AF65-F5344CB8AC3E}">
        <p14:creationId xmlns:p14="http://schemas.microsoft.com/office/powerpoint/2010/main" val="2912772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ctrTitle"/>
          </p:nvPr>
        </p:nvSpPr>
        <p:spPr>
          <a:xfrm>
            <a:off x="20638" y="0"/>
            <a:ext cx="1201737" cy="304800"/>
          </a:xfrm>
          <a:extLst>
            <a:ext uri="{91240B29-F687-4F45-9708-019B960494DF}">
              <a14:hiddenLine xmlns:a14="http://schemas.microsoft.com/office/drawing/2010/main" w="3175">
                <a:solidFill>
                  <a:srgbClr val="000000"/>
                </a:solidFill>
                <a:miter lim="800000"/>
                <a:headEnd/>
                <a:tailEnd/>
              </a14:hiddenLine>
            </a:ext>
          </a:extLst>
        </p:spPr>
        <p:txBody>
          <a:bodyPr anchor="t"/>
          <a:lstStyle/>
          <a:p>
            <a:pPr algn="l" eaLnBrk="1" hangingPunct="1"/>
            <a:r>
              <a:rPr lang="en-US" altLang="nl-NL" sz="1200" smtClean="0"/>
              <a:t>Figure 5.UN01</a:t>
            </a:r>
          </a:p>
        </p:txBody>
      </p:sp>
      <p:sp>
        <p:nvSpPr>
          <p:cNvPr id="2" name="Tekstvak 1"/>
          <p:cNvSpPr txBox="1"/>
          <p:nvPr/>
        </p:nvSpPr>
        <p:spPr>
          <a:xfrm>
            <a:off x="304800" y="228600"/>
            <a:ext cx="2363788" cy="523875"/>
          </a:xfrm>
          <a:prstGeom prst="rect">
            <a:avLst/>
          </a:prstGeom>
          <a:noFill/>
        </p:spPr>
        <p:txBody>
          <a:bodyPr wrap="none">
            <a:spAutoFit/>
          </a:bodyPr>
          <a:lstStyle/>
          <a:p>
            <a:pPr>
              <a:defRPr/>
            </a:pPr>
            <a:r>
              <a:rPr lang="nl-NL" sz="2800" dirty="0" err="1">
                <a:latin typeface="+mj-lt"/>
              </a:rPr>
              <a:t>Amino</a:t>
            </a:r>
            <a:r>
              <a:rPr lang="nl-NL" sz="2800" dirty="0">
                <a:latin typeface="+mj-lt"/>
              </a:rPr>
              <a:t> </a:t>
            </a:r>
            <a:r>
              <a:rPr lang="nl-NL" sz="2800" dirty="0" err="1">
                <a:latin typeface="+mj-lt"/>
              </a:rPr>
              <a:t>acids</a:t>
            </a:r>
            <a:endParaRPr lang="nl-NL" sz="2800" dirty="0">
              <a:latin typeface="+mj-l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CC"/>
      </a:lt1>
      <a:dk2>
        <a:srgbClr val="000000"/>
      </a:dk2>
      <a:lt2>
        <a:srgbClr val="808080"/>
      </a:lt2>
      <a:accent1>
        <a:srgbClr val="00CC99"/>
      </a:accent1>
      <a:accent2>
        <a:srgbClr val="3333CC"/>
      </a:accent2>
      <a:accent3>
        <a:srgbClr val="FFFFE2"/>
      </a:accent3>
      <a:accent4>
        <a:srgbClr val="000000"/>
      </a:accent4>
      <a:accent5>
        <a:srgbClr val="AAE2CA"/>
      </a:accent5>
      <a:accent6>
        <a:srgbClr val="2D2DB9"/>
      </a:accent6>
      <a:hlink>
        <a:srgbClr val="CCCCFF"/>
      </a:hlink>
      <a:folHlink>
        <a:srgbClr val="B2B2B2"/>
      </a:folHlink>
    </a:clrScheme>
    <a:fontScheme name="Default Design">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ardontwerp">
  <a:themeElements>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Arial" charset="0"/>
          </a:defRPr>
        </a:defPPr>
      </a:lstStyle>
    </a:lnDef>
  </a:objectDefaults>
  <a:extraClrSchemeLst>
    <a:extraClrScheme>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E1593DA0B9E942A95E07F06AFECDA5" ma:contentTypeVersion="2" ma:contentTypeDescription="Een nieuw document maken." ma:contentTypeScope="" ma:versionID="594467a9935f36f5627b81bbadb48348">
  <xsd:schema xmlns:xsd="http://www.w3.org/2001/XMLSchema" xmlns:p="http://schemas.microsoft.com/office/2006/metadata/properties" xmlns:ns2="74cc2ea4-4bda-450d-9f74-9791a559648d" targetNamespace="http://schemas.microsoft.com/office/2006/metadata/properties" ma:root="true" ma:fieldsID="fd9ca29ec9892f3b110d74b48ec84ec5" ns2:_="">
    <xsd:import namespace="74cc2ea4-4bda-450d-9f74-9791a559648d"/>
    <xsd:element name="properties">
      <xsd:complexType>
        <xsd:sequence>
          <xsd:element name="documentManagement">
            <xsd:complexType>
              <xsd:all>
                <xsd:element ref="ns2:Auteur" minOccurs="0"/>
                <xsd:element ref="ns2:Copyright" minOccurs="0"/>
              </xsd:all>
            </xsd:complexType>
          </xsd:element>
        </xsd:sequence>
      </xsd:complexType>
    </xsd:element>
  </xsd:schema>
  <xsd:schema xmlns:xsd="http://www.w3.org/2001/XMLSchema" xmlns:dms="http://schemas.microsoft.com/office/2006/documentManagement/types" targetNamespace="74cc2ea4-4bda-450d-9f74-9791a559648d" elementFormDefault="qualified">
    <xsd:import namespace="http://schemas.microsoft.com/office/2006/documentManagement/types"/>
    <xsd:element name="Auteur" ma:index="8" nillable="true" ma:displayName="Auteur" ma:internalName="Auteur">
      <xsd:simpleType>
        <xsd:restriction base="dms:Text">
          <xsd:maxLength value="255"/>
        </xsd:restriction>
      </xsd:simpleType>
    </xsd:element>
    <xsd:element name="Copyright" ma:index="9" nillable="true" ma:displayName="Copyright" ma:internalName="Copyrigh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Copyright xmlns="74cc2ea4-4bda-450d-9f74-9791a559648d">HAN</Copyright>
    <Auteur xmlns="74cc2ea4-4bda-450d-9f74-9791a559648d">I. Meijer</Auteur>
  </documentManagement>
</p:properties>
</file>

<file path=customXml/itemProps1.xml><?xml version="1.0" encoding="utf-8"?>
<ds:datastoreItem xmlns:ds="http://schemas.openxmlformats.org/officeDocument/2006/customXml" ds:itemID="{5A0BD9B6-E2A1-4CC7-A689-880F287CBBC0}"/>
</file>

<file path=customXml/itemProps2.xml><?xml version="1.0" encoding="utf-8"?>
<ds:datastoreItem xmlns:ds="http://schemas.openxmlformats.org/officeDocument/2006/customXml" ds:itemID="{7B47FE6E-8B34-4A5A-8CD6-565295BD6905}"/>
</file>

<file path=customXml/itemProps3.xml><?xml version="1.0" encoding="utf-8"?>
<ds:datastoreItem xmlns:ds="http://schemas.openxmlformats.org/officeDocument/2006/customXml" ds:itemID="{B5E8D3F5-33E0-4661-91D1-97BA56AF1222}"/>
</file>

<file path=docProps/app.xml><?xml version="1.0" encoding="utf-8"?>
<Properties xmlns="http://schemas.openxmlformats.org/officeDocument/2006/extended-properties" xmlns:vt="http://schemas.openxmlformats.org/officeDocument/2006/docPropsVTypes">
  <TotalTime>0</TotalTime>
  <Words>1204</Words>
  <Application>Microsoft Office PowerPoint</Application>
  <PresentationFormat>On-screen Show (4:3)</PresentationFormat>
  <Paragraphs>221</Paragraphs>
  <Slides>60</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Arial Unicode MS</vt:lpstr>
      <vt:lpstr>ＭＳ Ｐゴシック</vt:lpstr>
      <vt:lpstr>Arial</vt:lpstr>
      <vt:lpstr>Symbol</vt:lpstr>
      <vt:lpstr>Times</vt:lpstr>
      <vt:lpstr>Times New Roman</vt:lpstr>
      <vt:lpstr>Verdana</vt:lpstr>
      <vt:lpstr>Wingdings</vt:lpstr>
      <vt:lpstr>Default Design</vt:lpstr>
      <vt:lpstr>Standaardontwerp</vt:lpstr>
      <vt:lpstr>Eiwitstructuren</vt:lpstr>
      <vt:lpstr>Onderwerpen Ch. 4  Lehninger.</vt:lpstr>
      <vt:lpstr>PowerPoint Presentation</vt:lpstr>
      <vt:lpstr>Protein Structures</vt:lpstr>
      <vt:lpstr>Protein Structure and Function</vt:lpstr>
      <vt:lpstr>Figure 5.16</vt:lpstr>
      <vt:lpstr>Primaire structuur</vt:lpstr>
      <vt:lpstr>Figure 5.15</vt:lpstr>
      <vt:lpstr>Figure 5.UN01</vt:lpstr>
      <vt:lpstr>PowerPoint Presentation</vt:lpstr>
      <vt:lpstr>PowerPoint Presentation</vt:lpstr>
      <vt:lpstr>Primary structure of  a peptide; Proline gives a bend in the peptide chain. Proline has a high preference for b turns (secondary structure). Proline is abundant in the polyproline helix of collagen. </vt:lpstr>
      <vt:lpstr>Secundaire structuur</vt:lpstr>
      <vt:lpstr>SECONDARY STRUCTURE   (Campb. fig 5.21)</vt:lpstr>
      <vt:lpstr>Geometric most real look; primary structure, the peptide strand is in its most stretched structure, like in b strands.                                                H-bonds formed in an  a helix (Str fig 3.30)</vt:lpstr>
      <vt:lpstr>secondary structure;  the a helix (other secondary structures are b conformations and b turns)    (Brock fig 3.13)</vt:lpstr>
      <vt:lpstr>PowerPoint Presentation</vt:lpstr>
      <vt:lpstr>PowerPoint Presentation</vt:lpstr>
      <vt:lpstr>Secondary structure;  b-sheet,  b-conformation or b-structure.  Arises when 2 or more b strands are arranged side by side.  b-structures are stabilized by H-bonds of the peptide backbone.  The peptide chain in a   b strand is in its most stretched form,  the length (rise) per residue is 3.5 A.                                                                                                    (Brock fig 3.16)               </vt:lpstr>
      <vt:lpstr>-sheet or -conformation: H-bonds between  antiparallel  “-strands”. R-goups are extending out  from the b-sheet alternating on both sites  of the sheets.                                                                                     (Lehn.  fig 4-7)</vt:lpstr>
      <vt:lpstr>2 b-strands and a  b-turn; the two  b strands form a  b structure.   The strands are twisted.  Only the restgroups in the front strand are indicated.                                                                                                                                   (Horton fig 4.16)</vt:lpstr>
      <vt:lpstr>In proteins about 1/3 of the residues is  in b turns  and loops.  b turns link, in particular,  successive runs of b strands. gly and pro are abundant in b turns.   b turns consist of 4 amino acid residues; a H-bond is formed between C=O of amino acid 1 and N-H of amino acid 4.                                                                                                 (Lehn fig 4-8) </vt:lpstr>
      <vt:lpstr>All structure levels;  this is figure 5.21 (8e) in Campbell.</vt:lpstr>
      <vt:lpstr>About 2/3 of the residues resides in a b structure or a helix.                                                The average length of an a helix is 12 (from 5 to 40)  residues. The average length of a b strand is 6 residues. A typical b sheet contains from 2 to 15  b strands.     (Lehn table 4-2)</vt:lpstr>
      <vt:lpstr>Relative probabilities that a given amino acid will occur in the three common types of secondary structure. (val loves strand and hates turn !)                                                    (Lehn fig 4-10)</vt:lpstr>
      <vt:lpstr>PowerPoint Presentation</vt:lpstr>
      <vt:lpstr>PowerPoint Presentation</vt:lpstr>
      <vt:lpstr>MOTIFS or super secondary structures are combinations of a helices, b-strands and loops that are more often seen.                                                                                                                              (Horton fig 4.19)</vt:lpstr>
      <vt:lpstr>In most proteins the b strands are twisted and the b sheets are distorted and buckled   other b structures  MOTIFS (all b). (Horton fig 4.23)</vt:lpstr>
      <vt:lpstr>b-strands  forming b-structures. These b-structures are also b-motifs. These motifs can also be domains.   (Loops do not have a  regular, periodic structure )          (Str fig 3.43 and 3.60)</vt:lpstr>
      <vt:lpstr>PowerPoint Presentation</vt:lpstr>
      <vt:lpstr>Motifs or Supersecondary structures and tertiary structure. 4 classes of motifs:  all a, all b, a/b (alternating) or  a+b (segregated).                                                           (Dow fig 4.8)</vt:lpstr>
      <vt:lpstr>Primary,secondary and tertiary structure (protein folding)  of triose phosphate isomerase. Moreover we see here a MOTIF (which class ?). </vt:lpstr>
      <vt:lpstr>PowerPoint Presentation</vt:lpstr>
      <vt:lpstr>DOMAINS are distinct globular units (independently folded) within one polypeptide.  Usually domains are connected by loops. In (c) we see two domains.                                                                          (Horton fig 4.1)</vt:lpstr>
      <vt:lpstr>DOMAINS II In this protein we can distinguish three pairs of domains.  Proteins can be grouped into families according to similarities in domain structures and amino acid sequence.                                                                                                                                        (Dow fig 4.7)</vt:lpstr>
      <vt:lpstr>Domains III: domains are encoded by specific exons.                                                                              (Campb. fig 17.12)</vt:lpstr>
      <vt:lpstr>Lehninger figure 4.19, 4.20 and 4.21; motifs and domains</vt:lpstr>
      <vt:lpstr>Tertiaire structuur</vt:lpstr>
      <vt:lpstr>TERTIAIRE structuur = ruimtelijke conformatie = protein folding Drie-dimensionale structuur van het totale proteine. De tertiaire structuur maakt proteinen uiterst compact.</vt:lpstr>
      <vt:lpstr>Fig 3-13 FC Schuit, Medische Biochemie</vt:lpstr>
      <vt:lpstr>The tertiary structure is marginal stable. (Campb fig 5.21)                    release of one weak interaction ~ 20 kJ/mol                   release of one covalent bond ~ 200 kJ/mol  (see Lehn figure 4.28)</vt:lpstr>
      <vt:lpstr>Some examples of “marginal stable”</vt:lpstr>
      <vt:lpstr>Cystic fibrosis; wrong protein folding !</vt:lpstr>
      <vt:lpstr>Quaternaire structuur</vt:lpstr>
      <vt:lpstr>Quaternary structure: the subunits are hold together by non-covalent interactions.                                 (Str fig 3.48)</vt:lpstr>
      <vt:lpstr>PowerPoint Presentation</vt:lpstr>
      <vt:lpstr>PowerPoint Presentation</vt:lpstr>
      <vt:lpstr>Denaturation of proteins;  changing of higher order structure and                                         loss of biological activity. Unfolding   loss of compactness   expansion The protein becomes more or less soluble.   Totally or partly unfolding by disrupting of  non-covalent interactions (= weak interactions).  Denaturation or unfolding has to do with a change in the quaternary, tertiary and secondary structure.  </vt:lpstr>
      <vt:lpstr>Denaturation can be reversible or irreversible. Heat denaturation in general is irreversible. Denaturation means unfolding !                  Denaturation means loss of compactness.                                                                                                                                          (Campb fig 5.23)</vt:lpstr>
      <vt:lpstr>Some examples of denaturation</vt:lpstr>
      <vt:lpstr>Heating   especially internal H-bonds are disrupted                             a helices unfold                   parts of the hydrophobic core are                        exposed to the surface                    hydrophobic aggregation / precipitation  Heat denaturation is irreversible and makes  proteins insoluble !</vt:lpstr>
      <vt:lpstr>Urea and SDS denaturation  increase the solubility of proteins.    Hydrophobic interactions in the stable core are disrupted.  (Brock fig 3.19)</vt:lpstr>
      <vt:lpstr>denaturation  unfolding  expansion  loss of compactness   Disulfide bonds can be reduced by  ….   and  …..  (Braam fig 4.3 and 4.4)</vt:lpstr>
      <vt:lpstr>Solubility with pH; at high and low pH proteins expand and denature</vt:lpstr>
      <vt:lpstr>PowerPoint Presentation</vt:lpstr>
      <vt:lpstr>PowerPoint Presentation</vt:lpstr>
      <vt:lpstr>PowerPoint Presentation</vt:lpstr>
      <vt:lpstr>Where do all these beautiful figures originate from ?</vt:lpstr>
      <vt:lpstr>PowerPoint Presentation</vt:lpstr>
    </vt:vector>
  </TitlesOfParts>
  <Company>KUN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Eiwitstructuren</dc:title>
  <dc:creator>Todt</dc:creator>
  <cp:lastModifiedBy>Meijer Inez</cp:lastModifiedBy>
  <cp:revision>175</cp:revision>
  <cp:lastPrinted>2014-09-25T15:22:08Z</cp:lastPrinted>
  <dcterms:created xsi:type="dcterms:W3CDTF">2002-11-05T14:34:49Z</dcterms:created>
  <dcterms:modified xsi:type="dcterms:W3CDTF">2015-10-15T11:43:14Z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0x0101001DE1593DA0B9E942A95E07F06AFECDA5</vt:lpwstr>
  </property>
</Properties>
</file>